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76" r:id="rId2"/>
    <p:sldId id="256" r:id="rId3"/>
    <p:sldId id="257" r:id="rId4"/>
    <p:sldId id="258" r:id="rId5"/>
    <p:sldId id="268" r:id="rId6"/>
    <p:sldId id="266" r:id="rId7"/>
    <p:sldId id="260" r:id="rId8"/>
    <p:sldId id="271" r:id="rId9"/>
    <p:sldId id="264" r:id="rId10"/>
    <p:sldId id="272" r:id="rId11"/>
    <p:sldId id="273" r:id="rId12"/>
    <p:sldId id="27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rebuchet MS" panose="020B0703020202090204" pitchFamily="34" charset="0"/>
      <p:regular r:id="rId19"/>
      <p:bold r:id="rId20"/>
      <p:italic r:id="rId21"/>
      <p:boldItalic r:id="rId22"/>
    </p:embeddedFont>
    <p:embeddedFont>
      <p:font typeface="TT Firs Neue" panose="02000503030000020004" pitchFamily="2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тем шенделев" initials="аш" lastIdx="1" clrIdx="0">
    <p:extLst>
      <p:ext uri="{19B8F6BF-5375-455C-9EA6-DF929625EA0E}">
        <p15:presenceInfo xmlns:p15="http://schemas.microsoft.com/office/powerpoint/2012/main" userId="cc6ea093696b6349" providerId="Windows Live"/>
      </p:ext>
    </p:extLst>
  </p:cmAuthor>
  <p:cmAuthor id="2" name="Кудрявцев Никита Дмитриевич" initials="КНД" lastIdx="9" clrIdx="1">
    <p:extLst>
      <p:ext uri="{19B8F6BF-5375-455C-9EA6-DF929625EA0E}">
        <p15:presenceInfo xmlns:p15="http://schemas.microsoft.com/office/powerpoint/2012/main" userId="S-1-5-21-104360338-4055536362-2121866678-8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39E"/>
    <a:srgbClr val="15AE91"/>
    <a:srgbClr val="4D95FD"/>
    <a:srgbClr val="4E94FE"/>
    <a:srgbClr val="91EACC"/>
    <a:srgbClr val="00DA6E"/>
    <a:srgbClr val="00C3A2"/>
    <a:srgbClr val="26D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94655"/>
  </p:normalViewPr>
  <p:slideViewPr>
    <p:cSldViewPr snapToGrid="0" showGuides="1">
      <p:cViewPr varScale="1">
        <p:scale>
          <a:sx n="127" d="100"/>
          <a:sy n="127" d="100"/>
        </p:scale>
        <p:origin x="600" y="17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289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8-4085-84DA-6C751F4481AA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8-4085-84DA-6C751F4481AA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8-4085-84DA-6C751F4481AA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638-4085-84DA-6C751F4481AA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38-4085-84DA-6C751F448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4B61E-837D-404A-A16B-9667E20B0A4C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8683F-13CF-1540-8E9D-8DDF04F56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8683F-13CF-1540-8E9D-8DDF04F56F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39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B27B4-A9F2-FD15-DA5E-05AB49FF2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591EB1-F0C0-F8F9-E7BF-16D7DFB63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326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C06F65-EC63-11FD-B629-C2B69081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AE4718-6271-9C1E-6272-14ABD67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39B08-CB42-E78E-14C3-E3B58E4B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3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6F81A-A7BC-0E12-72E2-FECB9896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F04712-F8B6-2576-7B8B-4F210764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TT Firs Neue" panose="02000503030000020004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TT Firs Neue" panose="02000503030000020004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TT Firs Neue" panose="02000503030000020004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TT Firs Neue" panose="0200050303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9FC6BC-8E70-42DD-6ACF-D398A35B3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F6DEEA-B423-1A2A-5FB2-CDF594ED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EDB71B-3F5A-8C0E-D51C-3407660B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1484E6-0692-AE55-DA7E-D1D71108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3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B1F83-EEDF-94AC-4C55-6BDC38CC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A9A8A7-3D1F-EF29-43D9-A23D0F808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F83B00-AA26-1F3E-44DB-377261FD0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8BC82B-D451-5DC0-9650-056D460A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CDBDAE-625A-9302-631F-595406EC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72B94A-DB15-A56A-431B-BA8A9EB8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18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E2DF9-C41F-1395-34FE-20A2FBDC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B88695-6B15-15CC-8399-03426AE43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4091-EFA9-D5E9-955A-563BD534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3A5280-21BF-CE00-DC56-350C5BAA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425F45-2640-16A7-05CD-A25BD745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58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1E6366-C27F-FA7D-B556-9EA4A3DED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914903-0BF0-FA71-4E38-080190B77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2pPr>
            <a:lvl3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C833A9-3140-84D4-C244-393C58E8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BB8F42-6659-6C08-311C-B723E9F0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31EAA9-54E7-1890-73E2-2DB2A7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33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DCCCC-B943-4AE6-BE04-AB7B892165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775014F-7709-4EAD-AE86-00590BFD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8" y="351255"/>
            <a:ext cx="10151177" cy="413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39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DCCCC-B943-4AE6-BE04-AB7B892165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775014F-7709-4EAD-AE86-00590BFD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8" y="351255"/>
            <a:ext cx="10151177" cy="413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" name="Рисунок 6">
            <a:extLst>
              <a:ext uri="{FF2B5EF4-FFF2-40B4-BE49-F238E27FC236}">
                <a16:creationId xmlns:a16="http://schemas.microsoft.com/office/drawing/2014/main" id="{0DCD3253-8A80-8041-C417-2521A4A606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98643" y="2421179"/>
            <a:ext cx="1563676" cy="11873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</p:spTree>
    <p:extLst>
      <p:ext uri="{BB962C8B-B14F-4D97-AF65-F5344CB8AC3E}">
        <p14:creationId xmlns:p14="http://schemas.microsoft.com/office/powerpoint/2010/main" val="417029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BECCB-40C6-E0C4-69A5-66C97DF5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04403-9AA1-C61D-653C-9E9763D16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51C69E-2F98-296D-D399-F860B441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7A9D8-8886-CD14-DF6E-DCFE73C3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B8407-3F2B-2438-2C70-F481752E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0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4C10-214A-6805-62E9-A90084DD1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3B2FD-00F8-4D68-18C3-92AAFCB8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8A2CDB-7823-2A75-5EC9-57CA6917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BEE1F3-3F6B-D9E3-2FF5-E211CBF9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EA0B9-7396-04B9-431C-0485DE53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0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3E01C-E731-6E1A-59D5-EFA7A651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7B664-3E87-EBDC-DFD2-70905A57D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C4C84C-5438-2AF3-CB6F-F62EA50F8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2C04DF-0184-A054-7744-897CCFBD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690824-4030-34DA-5628-9ACDA397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4A7015-53DE-DB15-324E-040AE5B4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20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BD5E3-EE7D-7AC8-CA8E-260C13F5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D90B7E-0689-BF26-DF4C-851003083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F25D74-4817-0A4F-1708-757258ECD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2pPr>
            <a:lvl3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54F13-C219-92EB-305F-6C8BD6224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6FCFB1-52D9-530C-1320-6F37F297ED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  <a:lvl2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2pPr>
            <a:lvl3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806CBC-02EA-87C8-BB96-6DB7B2FB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880D0C-0DD6-20A0-5D19-ED457CB86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C2E8D1-6240-D000-FA58-1F932031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6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B0E14-A36C-EBA1-440A-8A5DA6B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6F40CA-6ACB-3592-C7CF-C0672720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7CA46F-4F96-D9B8-BF3C-83C5AA19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8F8F67-EBCA-BE9B-4B73-3F126DA1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1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B0E14-A36C-EBA1-440A-8A5DA6B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6F40CA-6ACB-3592-C7CF-C0672720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7CA46F-4F96-D9B8-BF3C-83C5AA19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8F8F67-EBCA-BE9B-4B73-3F126DA1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0257C3EE-AF65-C0DE-D8D2-7539249D61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37757" y="997527"/>
            <a:ext cx="3240000" cy="2520000"/>
          </a:xfrm>
          <a:prstGeom prst="roundRect">
            <a:avLst>
              <a:gd name="adj" fmla="val 12382"/>
            </a:avLst>
          </a:prstGeom>
          <a:solidFill>
            <a:schemeClr val="bg1">
              <a:alpha val="15000"/>
            </a:schemeClr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Визуализация</a:t>
            </a:r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CA0010B5-DD46-D87B-128E-E4144D2A1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0037" y="2509527"/>
            <a:ext cx="2160000" cy="1008000"/>
          </a:xfrm>
          <a:prstGeom prst="roundRect">
            <a:avLst>
              <a:gd name="adj" fmla="val 26472"/>
            </a:avLst>
          </a:prstGeom>
          <a:solidFill>
            <a:schemeClr val="bg1">
              <a:alpha val="15000"/>
            </a:schemeClr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4642B117-E827-B0AF-7CF0-4ED0227D736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651963" y="997527"/>
            <a:ext cx="3240000" cy="2520000"/>
          </a:xfrm>
          <a:prstGeom prst="roundRect">
            <a:avLst>
              <a:gd name="adj" fmla="val 12382"/>
            </a:avLst>
          </a:prstGeom>
          <a:solidFill>
            <a:schemeClr val="bg1">
              <a:alpha val="15000"/>
            </a:schemeClr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Скриншот интерфейса или фотография решения</a:t>
            </a:r>
          </a:p>
        </p:txBody>
      </p:sp>
      <p:sp>
        <p:nvSpPr>
          <p:cNvPr id="12" name="Рисунок 6">
            <a:extLst>
              <a:ext uri="{FF2B5EF4-FFF2-40B4-BE49-F238E27FC236}">
                <a16:creationId xmlns:a16="http://schemas.microsoft.com/office/drawing/2014/main" id="{02DEFC9D-AA4F-3741-F2BC-31794899F2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3797" y="2509527"/>
            <a:ext cx="2160000" cy="1008000"/>
          </a:xfrm>
          <a:prstGeom prst="roundRect">
            <a:avLst>
              <a:gd name="adj" fmla="val 26472"/>
            </a:avLst>
          </a:prstGeom>
          <a:solidFill>
            <a:schemeClr val="bg1">
              <a:alpha val="15000"/>
            </a:schemeClr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Скриншот интерфейса или фотография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99379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B0E14-A36C-EBA1-440A-8A5DA6B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T Firs Neue" panose="0200050303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6F40CA-6ACB-3592-C7CF-C0672720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7CA46F-4F96-D9B8-BF3C-83C5AA19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8F8F67-EBCA-BE9B-4B73-3F126DA1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CA0010B5-DD46-D87B-128E-E4144D2A1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98643" y="2421179"/>
            <a:ext cx="1015959" cy="100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DC18D22E-E698-6EEB-4C05-7560D7E10F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05006" y="2421000"/>
            <a:ext cx="1015959" cy="100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59FA4F13-8257-CDB0-98C8-75F3C883FC6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31450" y="2421000"/>
            <a:ext cx="1015959" cy="100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051FD8CB-AA6B-4110-49FD-1C773EBB6F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69947" y="2421000"/>
            <a:ext cx="1015959" cy="100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DA6E">
                <a:alpha val="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63014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5077FC-99C3-F34B-F639-F36049E4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7A5C3D-D853-136F-AE56-B0F89AE7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11D26-1805-934D-98FB-30463DA7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BE7D-C22B-A44C-8040-84D65BA7A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4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0EA90-33BE-DA7B-F539-5B45A83F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96700"/>
            <a:ext cx="10132831" cy="700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670D6F-016E-2C0A-88FC-29BD3C804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8" y="1094509"/>
            <a:ext cx="11591924" cy="5306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AB5020-B52B-932B-32D7-D4277DB06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60868" y="6492875"/>
            <a:ext cx="1719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7D3C-ED14-AD44-AA8A-5A45255AA232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26CE2-B7BB-4673-4250-8CA598BF8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038" y="6492875"/>
            <a:ext cx="9349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1F01C9-4F92-EDF7-C36B-177DB3B8C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9703" y="6492875"/>
            <a:ext cx="537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8BBE7D-C22B-A44C-8040-84D65BA7AD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&#1091;&#1082;&#1072;&#1078;&#1080;&#1090;&#1077;/" TargetMode="External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F25D0D8-8739-47DE-ABF8-3DDB9E749DCC}"/>
              </a:ext>
            </a:extLst>
          </p:cNvPr>
          <p:cNvSpPr/>
          <p:nvPr/>
        </p:nvSpPr>
        <p:spPr>
          <a:xfrm>
            <a:off x="300039" y="2314518"/>
            <a:ext cx="5716014" cy="3649770"/>
          </a:xfrm>
          <a:prstGeom prst="roundRect">
            <a:avLst>
              <a:gd name="adj" fmla="val 8971"/>
            </a:avLst>
          </a:prstGeom>
          <a:solidFill>
            <a:schemeClr val="bg1">
              <a:alpha val="1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AD511A8-D3C9-4BDE-B93F-C58E5E6864AE}"/>
              </a:ext>
            </a:extLst>
          </p:cNvPr>
          <p:cNvSpPr/>
          <p:nvPr/>
        </p:nvSpPr>
        <p:spPr>
          <a:xfrm>
            <a:off x="6175948" y="2314518"/>
            <a:ext cx="5716015" cy="3649770"/>
          </a:xfrm>
          <a:prstGeom prst="roundRect">
            <a:avLst>
              <a:gd name="adj" fmla="val 8971"/>
            </a:avLst>
          </a:prstGeom>
          <a:solidFill>
            <a:schemeClr val="bg1">
              <a:alpha val="1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омер слайда 26">
            <a:extLst>
              <a:ext uri="{FF2B5EF4-FFF2-40B4-BE49-F238E27FC236}">
                <a16:creationId xmlns:a16="http://schemas.microsoft.com/office/drawing/2014/main" id="{151566C9-25F6-4620-A736-BA5D6054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DCCCC-B943-4AE6-BE04-AB7B89216501}" type="slidenum">
              <a:rPr lang="ru-RU" smtClean="0"/>
              <a:t>1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3E4E5-09C3-41F5-B1FD-05CA04D5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+mj-lt"/>
              </a:rPr>
              <a:t>Участнику п</a:t>
            </a:r>
            <a:r>
              <a:rPr lang="ru-RU" dirty="0">
                <a:latin typeface="+mj-lt"/>
              </a:rPr>
              <a:t>рограммы пилотного тестирования инноваций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! 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8CAD43-22F2-447B-97CB-B8B0C619B753}"/>
              </a:ext>
            </a:extLst>
          </p:cNvPr>
          <p:cNvSpPr/>
          <p:nvPr/>
        </p:nvSpPr>
        <p:spPr>
          <a:xfrm>
            <a:off x="401822" y="1602366"/>
            <a:ext cx="89171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</a:rPr>
              <a:t>Это шаблон презентации, который вы можете использовать для своего проекта. Пожалуйста, внимательно ознакомьтесь со следующей информацией: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5B586A-B017-4A67-8949-E7C1F133CF6A}"/>
              </a:ext>
            </a:extLst>
          </p:cNvPr>
          <p:cNvSpPr/>
          <p:nvPr/>
        </p:nvSpPr>
        <p:spPr>
          <a:xfrm>
            <a:off x="6485975" y="2891325"/>
            <a:ext cx="510967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Ваша презентация может быть в любом шаблоне, однако убедитесь, что информация, представленная в разделах данного шаблона, отражена в вашей презентации.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Если у вас остались вопросы по оформлению и содержанию презентации вашего проекта - мы всегда готовы вам помочь.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3F8D36-C704-4298-9FFB-A4659442245A}"/>
              </a:ext>
            </a:extLst>
          </p:cNvPr>
          <p:cNvSpPr/>
          <p:nvPr/>
        </p:nvSpPr>
        <p:spPr>
          <a:xfrm>
            <a:off x="596349" y="2891325"/>
            <a:ext cx="51096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Проверьте, чтобы информация на титульном слайде полностью соответствовала данным, указанным в вашей заявке.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Удалите все вспомогательные слайды и элементы, не предназначенные для финальной версии. В том числе и этот слайд.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Для выделения ключевой информации используйте </a:t>
            </a:r>
            <a:r>
              <a:rPr lang="ru-RU" sz="1400" b="1" dirty="0">
                <a:solidFill>
                  <a:schemeClr val="bg1"/>
                </a:solidFill>
              </a:rPr>
              <a:t>жирный</a:t>
            </a:r>
            <a:r>
              <a:rPr lang="ru-RU" sz="1400" dirty="0">
                <a:solidFill>
                  <a:schemeClr val="bg1"/>
                </a:solidFill>
              </a:rPr>
              <a:t> шрифт. Не используйте </a:t>
            </a:r>
            <a:r>
              <a:rPr lang="ru-RU" sz="1400" i="1" dirty="0">
                <a:solidFill>
                  <a:schemeClr val="bg1"/>
                </a:solidFill>
              </a:rPr>
              <a:t>курсив</a:t>
            </a:r>
            <a:r>
              <a:rPr lang="ru-RU" sz="1400" dirty="0">
                <a:solidFill>
                  <a:schemeClr val="bg1"/>
                </a:solidFill>
              </a:rPr>
              <a:t> или </a:t>
            </a:r>
            <a:r>
              <a:rPr lang="ru-RU" sz="1400" u="sng" dirty="0">
                <a:solidFill>
                  <a:schemeClr val="bg1"/>
                </a:solidFill>
              </a:rPr>
              <a:t>нижнее подчёркивание текста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420ED3-7356-42D0-A4A9-B796C7F0F8E1}"/>
              </a:ext>
            </a:extLst>
          </p:cNvPr>
          <p:cNvSpPr/>
          <p:nvPr/>
        </p:nvSpPr>
        <p:spPr>
          <a:xfrm>
            <a:off x="596350" y="2477458"/>
            <a:ext cx="5109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</a:rPr>
              <a:t>ОБЯЗАТЕЛЬНО: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5D1405-C89E-4F82-8A86-A181A9A430FA}"/>
              </a:ext>
            </a:extLst>
          </p:cNvPr>
          <p:cNvSpPr/>
          <p:nvPr/>
        </p:nvSpPr>
        <p:spPr>
          <a:xfrm>
            <a:off x="6485974" y="2477458"/>
            <a:ext cx="5109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</a:rPr>
              <a:t>ВАЖНО: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6E33054-1C63-4CF5-AA93-D1CBD1808DE2}"/>
              </a:ext>
            </a:extLst>
          </p:cNvPr>
          <p:cNvGrpSpPr/>
          <p:nvPr/>
        </p:nvGrpSpPr>
        <p:grpSpPr>
          <a:xfrm>
            <a:off x="1788325" y="6091666"/>
            <a:ext cx="3072094" cy="355599"/>
            <a:chOff x="302936" y="6091666"/>
            <a:chExt cx="3072094" cy="35559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56D7AE-31C4-4582-A1CB-0F98759B6E96}"/>
                </a:ext>
              </a:extLst>
            </p:cNvPr>
            <p:cNvSpPr/>
            <p:nvPr/>
          </p:nvSpPr>
          <p:spPr>
            <a:xfrm>
              <a:off x="738028" y="6115577"/>
              <a:ext cx="26370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https://i.moscow/pilot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965DA67-B528-43E1-9ACD-7A5BC2AAF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2936" y="6091666"/>
              <a:ext cx="355599" cy="355599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F5B0F46-386F-498B-A4C9-6C93DDC549D9}"/>
              </a:ext>
            </a:extLst>
          </p:cNvPr>
          <p:cNvGrpSpPr/>
          <p:nvPr/>
        </p:nvGrpSpPr>
        <p:grpSpPr>
          <a:xfrm>
            <a:off x="5040253" y="6091666"/>
            <a:ext cx="2541135" cy="355599"/>
            <a:chOff x="302936" y="6091666"/>
            <a:chExt cx="2111492" cy="3555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2782FDC-73F5-49CE-815C-B31C39B564F5}"/>
                </a:ext>
              </a:extLst>
            </p:cNvPr>
            <p:cNvSpPr/>
            <p:nvPr/>
          </p:nvSpPr>
          <p:spPr>
            <a:xfrm>
              <a:off x="664465" y="6117065"/>
              <a:ext cx="17499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pilot@cluster.mos.ru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A8BDCC6-8E16-44E9-91A0-25D1070F2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936" y="6091666"/>
              <a:ext cx="295476" cy="35559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C20E411-A0AD-43F0-AD93-7B388A2D9512}"/>
              </a:ext>
            </a:extLst>
          </p:cNvPr>
          <p:cNvGrpSpPr/>
          <p:nvPr/>
        </p:nvGrpSpPr>
        <p:grpSpPr>
          <a:xfrm>
            <a:off x="7990945" y="6075241"/>
            <a:ext cx="2656141" cy="355599"/>
            <a:chOff x="302936" y="6091666"/>
            <a:chExt cx="2656141" cy="35559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7FFF71A-58D6-4EE2-BBFC-A335F3E32646}"/>
                </a:ext>
              </a:extLst>
            </p:cNvPr>
            <p:cNvSpPr/>
            <p:nvPr/>
          </p:nvSpPr>
          <p:spPr>
            <a:xfrm>
              <a:off x="782998" y="6115577"/>
              <a:ext cx="21760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https://t.me/miccopilot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309F95A-3E6E-4FA0-A268-99B8AF9F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2936" y="6091666"/>
              <a:ext cx="355599" cy="355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64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9A6799-25C5-8360-81B4-4CE729D51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0DC49-DDEC-BE02-DBC6-FC34AAB6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96700"/>
            <a:ext cx="5600313" cy="70082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НАША КОМПАНИЯ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AA7DCA1C-AA1D-3CE0-C743-78BFDD7DB66F}"/>
              </a:ext>
            </a:extLst>
          </p:cNvPr>
          <p:cNvSpPr/>
          <p:nvPr/>
        </p:nvSpPr>
        <p:spPr>
          <a:xfrm>
            <a:off x="300035" y="1073424"/>
            <a:ext cx="5070764" cy="1656468"/>
          </a:xfrm>
          <a:prstGeom prst="roundRect">
            <a:avLst>
              <a:gd name="adj" fmla="val 1226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Название вашей компании</a:t>
            </a:r>
          </a:p>
          <a:p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Описание вашей компании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7DC3903-0F46-5859-F4D3-3B155A370828}"/>
              </a:ext>
            </a:extLst>
          </p:cNvPr>
          <p:cNvSpPr/>
          <p:nvPr/>
        </p:nvSpPr>
        <p:spPr>
          <a:xfrm>
            <a:off x="10543216" y="1069110"/>
            <a:ext cx="1348749" cy="1660782"/>
          </a:xfrm>
          <a:prstGeom prst="roundRect">
            <a:avLst>
              <a:gd name="adj" fmla="val 11254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XX</a:t>
            </a:r>
            <a:r>
              <a:rPr lang="ru-RU" sz="2400" b="1" dirty="0">
                <a:solidFill>
                  <a:schemeClr val="bg1"/>
                </a:solidFill>
              </a:rPr>
              <a:t> млн </a:t>
            </a:r>
            <a:r>
              <a:rPr lang="ru-RU" sz="2400" b="1" dirty="0"/>
              <a:t>₽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выручка в 2024 году</a:t>
            </a:r>
          </a:p>
        </p:txBody>
      </p:sp>
      <p:sp>
        <p:nvSpPr>
          <p:cNvPr id="11" name="Скругленный прямоугольник 7">
            <a:extLst>
              <a:ext uri="{FF2B5EF4-FFF2-40B4-BE49-F238E27FC236}">
                <a16:creationId xmlns:a16="http://schemas.microsoft.com/office/drawing/2014/main" id="{9AE05BC9-8E14-E129-B599-F2BDF1AE391D}"/>
              </a:ext>
            </a:extLst>
          </p:cNvPr>
          <p:cNvSpPr/>
          <p:nvPr/>
        </p:nvSpPr>
        <p:spPr>
          <a:xfrm>
            <a:off x="296915" y="2814292"/>
            <a:ext cx="5070764" cy="3746845"/>
          </a:xfrm>
          <a:prstGeom prst="roundRect">
            <a:avLst>
              <a:gd name="adj" fmla="val 5767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400" b="1" dirty="0">
                <a:solidFill>
                  <a:schemeClr val="bg1"/>
                </a:solidFill>
              </a:rPr>
              <a:t>Кейс 1</a:t>
            </a:r>
          </a:p>
          <a:p>
            <a:r>
              <a:rPr lang="ru-RU" sz="1400" dirty="0">
                <a:solidFill>
                  <a:schemeClr val="bg1"/>
                </a:solidFill>
              </a:rPr>
              <a:t>Опишите успешные кейсы вашей компании</a:t>
            </a:r>
          </a:p>
        </p:txBody>
      </p:sp>
      <p:sp>
        <p:nvSpPr>
          <p:cNvPr id="15" name="Скругленный прямоугольник 3">
            <a:extLst>
              <a:ext uri="{FF2B5EF4-FFF2-40B4-BE49-F238E27FC236}">
                <a16:creationId xmlns:a16="http://schemas.microsoft.com/office/drawing/2014/main" id="{D27175B0-BAD5-4D62-8BF2-97D33D8A6C26}"/>
              </a:ext>
            </a:extLst>
          </p:cNvPr>
          <p:cNvSpPr/>
          <p:nvPr/>
        </p:nvSpPr>
        <p:spPr>
          <a:xfrm>
            <a:off x="7347258" y="1069110"/>
            <a:ext cx="1709454" cy="1660782"/>
          </a:xfrm>
          <a:prstGeom prst="roundRect">
            <a:avLst>
              <a:gd name="adj" fmla="val 8190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XX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лет на рынке</a:t>
            </a:r>
          </a:p>
        </p:txBody>
      </p:sp>
      <p:sp>
        <p:nvSpPr>
          <p:cNvPr id="17" name="Скругленный прямоугольник 3">
            <a:extLst>
              <a:ext uri="{FF2B5EF4-FFF2-40B4-BE49-F238E27FC236}">
                <a16:creationId xmlns:a16="http://schemas.microsoft.com/office/drawing/2014/main" id="{F7EB0719-62AC-4B58-B252-6519C621982E}"/>
              </a:ext>
            </a:extLst>
          </p:cNvPr>
          <p:cNvSpPr/>
          <p:nvPr/>
        </p:nvSpPr>
        <p:spPr>
          <a:xfrm>
            <a:off x="5459666" y="1079583"/>
            <a:ext cx="1818713" cy="1650309"/>
          </a:xfrm>
          <a:prstGeom prst="roundRect">
            <a:avLst>
              <a:gd name="adj" fmla="val 10205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ru-RU" sz="3000" b="1" dirty="0" err="1">
                <a:solidFill>
                  <a:schemeClr val="bg1"/>
                </a:solidFill>
              </a:rPr>
              <a:t>хх.хх</a:t>
            </a:r>
            <a:endParaRPr lang="ru-RU" sz="3000" b="1" dirty="0">
              <a:solidFill>
                <a:schemeClr val="bg1"/>
              </a:solidFill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Укажите номер и описание основного ОКВЭД вашей компании</a:t>
            </a:r>
          </a:p>
        </p:txBody>
      </p:sp>
      <p:sp>
        <p:nvSpPr>
          <p:cNvPr id="18" name="Скругленный прямоугольник 7">
            <a:extLst>
              <a:ext uri="{FF2B5EF4-FFF2-40B4-BE49-F238E27FC236}">
                <a16:creationId xmlns:a16="http://schemas.microsoft.com/office/drawing/2014/main" id="{D2A7E5C2-9CF5-49F1-B576-58FC6E687944}"/>
              </a:ext>
            </a:extLst>
          </p:cNvPr>
          <p:cNvSpPr/>
          <p:nvPr/>
        </p:nvSpPr>
        <p:spPr>
          <a:xfrm>
            <a:off x="5459666" y="2811948"/>
            <a:ext cx="6432297" cy="3749190"/>
          </a:xfrm>
          <a:prstGeom prst="roundRect">
            <a:avLst>
              <a:gd name="adj" fmla="val 583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400" b="1" dirty="0">
                <a:solidFill>
                  <a:schemeClr val="bg1"/>
                </a:solidFill>
              </a:rPr>
              <a:t>Кейс 2</a:t>
            </a:r>
          </a:p>
          <a:p>
            <a:r>
              <a:rPr lang="ru-RU" sz="1400" dirty="0">
                <a:solidFill>
                  <a:schemeClr val="bg1"/>
                </a:solidFill>
              </a:rPr>
              <a:t>Опишите успешные кейсы вашей компании</a:t>
            </a: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371AB5B6-24E8-7EE7-9545-67999441B596}"/>
              </a:ext>
            </a:extLst>
          </p:cNvPr>
          <p:cNvSpPr/>
          <p:nvPr/>
        </p:nvSpPr>
        <p:spPr>
          <a:xfrm>
            <a:off x="9125589" y="1069110"/>
            <a:ext cx="1348749" cy="1660782"/>
          </a:xfrm>
          <a:prstGeom prst="roundRect">
            <a:avLst>
              <a:gd name="adj" fmla="val 10344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XX</a:t>
            </a:r>
            <a:r>
              <a:rPr lang="ru-RU" sz="2400" b="1" dirty="0">
                <a:solidFill>
                  <a:schemeClr val="bg1"/>
                </a:solidFill>
              </a:rPr>
              <a:t> млн </a:t>
            </a:r>
            <a:r>
              <a:rPr lang="ru-RU" sz="2400" b="1" dirty="0"/>
              <a:t>₽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выручка в 202</a:t>
            </a:r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ru-RU" sz="1400" dirty="0">
                <a:solidFill>
                  <a:schemeClr val="bg1"/>
                </a:solidFill>
              </a:rPr>
              <a:t> году</a:t>
            </a:r>
          </a:p>
        </p:txBody>
      </p:sp>
    </p:spTree>
    <p:extLst>
      <p:ext uri="{BB962C8B-B14F-4D97-AF65-F5344CB8AC3E}">
        <p14:creationId xmlns:p14="http://schemas.microsoft.com/office/powerpoint/2010/main" val="264553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097A3-A84C-6E33-F502-3EEC5EB5A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5B348040-45F2-C06D-094D-BDD47B708717}"/>
              </a:ext>
            </a:extLst>
          </p:cNvPr>
          <p:cNvSpPr/>
          <p:nvPr/>
        </p:nvSpPr>
        <p:spPr>
          <a:xfrm>
            <a:off x="9074392" y="3020036"/>
            <a:ext cx="2817575" cy="3541265"/>
          </a:xfrm>
          <a:prstGeom prst="roundRect">
            <a:avLst>
              <a:gd name="adj" fmla="val 1035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Имя Фамилия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Роль</a:t>
            </a:r>
            <a:endParaRPr lang="ru-RU" sz="1600" dirty="0">
              <a:solidFill>
                <a:schemeClr val="bg1"/>
              </a:solidFill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</a:rPr>
              <a:t>Компетенции</a:t>
            </a:r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9421288F-3D0E-7D21-B300-CCF983601A10}"/>
              </a:ext>
            </a:extLst>
          </p:cNvPr>
          <p:cNvSpPr/>
          <p:nvPr/>
        </p:nvSpPr>
        <p:spPr>
          <a:xfrm>
            <a:off x="6162083" y="3020036"/>
            <a:ext cx="2817575" cy="3541264"/>
          </a:xfrm>
          <a:prstGeom prst="roundRect">
            <a:avLst>
              <a:gd name="adj" fmla="val 1035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Имя Фамилия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Роль</a:t>
            </a:r>
            <a:endParaRPr lang="ru-RU" sz="1600" dirty="0">
              <a:solidFill>
                <a:schemeClr val="bg1"/>
              </a:solidFill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</a:rPr>
              <a:t>Компетенции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73183-2A85-7E30-8208-AE556F55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КОМАНДА РАЗРАБОТЧИКОВ ИННОВАЦИОННОГО РЕШЕНИЯ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560853B7-253F-A691-B52D-00127F0A8C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0455" y="1726990"/>
            <a:ext cx="1506181" cy="1494382"/>
          </a:xfrm>
        </p:spPr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97D18520-D98F-DE3B-1736-2EE2CB8C7C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83665" y="1726990"/>
            <a:ext cx="1506181" cy="1494382"/>
          </a:xfrm>
        </p:spPr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BD773DF1-D20E-947C-AAC6-CD5159E74F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79778" y="1726990"/>
            <a:ext cx="1506181" cy="1494382"/>
          </a:xfrm>
        </p:spPr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8F7D5001-6C09-D6A0-06A7-469673F11F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02156" y="1726990"/>
            <a:ext cx="1506181" cy="1494382"/>
          </a:xfrm>
        </p:spPr>
      </p:sp>
      <p:sp>
        <p:nvSpPr>
          <p:cNvPr id="18" name="Скругленный прямоугольник 14">
            <a:extLst>
              <a:ext uri="{FF2B5EF4-FFF2-40B4-BE49-F238E27FC236}">
                <a16:creationId xmlns:a16="http://schemas.microsoft.com/office/drawing/2014/main" id="{4AF07F61-19E4-8071-2228-CC23347E02C9}"/>
              </a:ext>
            </a:extLst>
          </p:cNvPr>
          <p:cNvSpPr/>
          <p:nvPr/>
        </p:nvSpPr>
        <p:spPr>
          <a:xfrm>
            <a:off x="3227969" y="3020036"/>
            <a:ext cx="2817575" cy="3541264"/>
          </a:xfrm>
          <a:prstGeom prst="roundRect">
            <a:avLst>
              <a:gd name="adj" fmla="val 1035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Имя Фамилия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Роль</a:t>
            </a:r>
            <a:endParaRPr lang="ru-RU" sz="1600" dirty="0">
              <a:solidFill>
                <a:schemeClr val="bg1"/>
              </a:solidFill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</a:rPr>
              <a:t>Компетенции</a:t>
            </a: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8ABD485A-6235-87A5-D8D7-A426B65BA606}"/>
              </a:ext>
            </a:extLst>
          </p:cNvPr>
          <p:cNvSpPr/>
          <p:nvPr/>
        </p:nvSpPr>
        <p:spPr>
          <a:xfrm>
            <a:off x="300033" y="3020036"/>
            <a:ext cx="2817575" cy="3541264"/>
          </a:xfrm>
          <a:prstGeom prst="roundRect">
            <a:avLst>
              <a:gd name="adj" fmla="val 1035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Имя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Фамилия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Роль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Под каждым фото — 1-2 предложения, подчеркивающие релевантный опыт. Не нужно перечислять все регалии. Только то, что доказывает вашу компетентность в этом конкретном проекте.</a:t>
            </a:r>
          </a:p>
        </p:txBody>
      </p:sp>
    </p:spTree>
    <p:extLst>
      <p:ext uri="{BB962C8B-B14F-4D97-AF65-F5344CB8AC3E}">
        <p14:creationId xmlns:p14="http://schemas.microsoft.com/office/powerpoint/2010/main" val="82423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456EB-10CC-DC85-D8AD-33BCE039F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3AA75-CD61-8472-F3CE-B12030F0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ЗАВЕРШАЮЩИЙ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2EE892-8378-C8B6-BC81-A904B28F82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0328" y="2327545"/>
            <a:ext cx="3231010" cy="2480770"/>
          </a:xfrm>
          <a:prstGeom prst="roundRect">
            <a:avLst>
              <a:gd name="adj" fmla="val 9515"/>
            </a:avLst>
          </a:prstGeom>
        </p:spPr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0CDA5D7C-D0B6-0378-8F4E-715CF5C3BF68}"/>
              </a:ext>
            </a:extLst>
          </p:cNvPr>
          <p:cNvSpPr/>
          <p:nvPr/>
        </p:nvSpPr>
        <p:spPr>
          <a:xfrm>
            <a:off x="2611086" y="2327545"/>
            <a:ext cx="3366381" cy="2480770"/>
          </a:xfrm>
          <a:prstGeom prst="roundRect">
            <a:avLst>
              <a:gd name="adj" fmla="val 1035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r>
              <a:rPr lang="ru-RU" sz="1600" dirty="0">
                <a:solidFill>
                  <a:schemeClr val="bg1"/>
                </a:solidFill>
              </a:rPr>
              <a:t>Ключевая контактная информация;</a:t>
            </a:r>
          </a:p>
          <a:p>
            <a:r>
              <a:rPr lang="ru-RU" sz="1600" dirty="0">
                <a:solidFill>
                  <a:schemeClr val="bg1"/>
                </a:solidFill>
              </a:rPr>
              <a:t>QR-код со ссылкой на сайт или более подробное техническое описание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6E33054-1C63-4CF5-AA93-D1CBD1808DE2}"/>
              </a:ext>
            </a:extLst>
          </p:cNvPr>
          <p:cNvGrpSpPr/>
          <p:nvPr/>
        </p:nvGrpSpPr>
        <p:grpSpPr>
          <a:xfrm>
            <a:off x="1893882" y="6138334"/>
            <a:ext cx="3072094" cy="355599"/>
            <a:chOff x="302936" y="6091666"/>
            <a:chExt cx="3072094" cy="355599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C56D7AE-31C4-4582-A1CB-0F98759B6E96}"/>
                </a:ext>
              </a:extLst>
            </p:cNvPr>
            <p:cNvSpPr/>
            <p:nvPr/>
          </p:nvSpPr>
          <p:spPr>
            <a:xfrm>
              <a:off x="738028" y="6115577"/>
              <a:ext cx="26370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1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2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2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43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54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658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877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0563C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</a:t>
              </a:r>
              <a:r>
                <a:rPr lang="ru-RU" sz="1400" dirty="0" err="1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укажите</a:t>
              </a:r>
              <a:r>
                <a:rPr lang="ru-RU" sz="1400" dirty="0" err="1">
                  <a:solidFill>
                    <a:schemeClr val="bg1"/>
                  </a:solidFill>
                </a:rPr>
                <a:t>_сайт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0965DA67-B528-43E1-9ACD-7A5BC2AAF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936" y="6091666"/>
              <a:ext cx="355599" cy="355599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F5B0F46-386F-498B-A4C9-6C93DDC549D9}"/>
              </a:ext>
            </a:extLst>
          </p:cNvPr>
          <p:cNvGrpSpPr/>
          <p:nvPr/>
        </p:nvGrpSpPr>
        <p:grpSpPr>
          <a:xfrm>
            <a:off x="5045469" y="6138334"/>
            <a:ext cx="2111492" cy="355599"/>
            <a:chOff x="302936" y="6091666"/>
            <a:chExt cx="2111492" cy="355599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2782FDC-73F5-49CE-815C-B31C39B564F5}"/>
                </a:ext>
              </a:extLst>
            </p:cNvPr>
            <p:cNvSpPr/>
            <p:nvPr/>
          </p:nvSpPr>
          <p:spPr>
            <a:xfrm>
              <a:off x="738028" y="6117065"/>
              <a:ext cx="1676400" cy="3048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1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2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2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43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54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658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877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</a:rPr>
                <a:t>почта</a:t>
              </a:r>
              <a:r>
                <a:rPr lang="en-US" sz="1400" dirty="0">
                  <a:solidFill>
                    <a:schemeClr val="bg1"/>
                  </a:solidFill>
                </a:rPr>
                <a:t>@mos.ru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A8BDCC6-8E16-44E9-91A0-25D1070F2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2936" y="6091666"/>
              <a:ext cx="355599" cy="355599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C20E411-A0AD-43F0-AD93-7B388A2D9512}"/>
              </a:ext>
            </a:extLst>
          </p:cNvPr>
          <p:cNvGrpSpPr/>
          <p:nvPr/>
        </p:nvGrpSpPr>
        <p:grpSpPr>
          <a:xfrm>
            <a:off x="7393264" y="6138334"/>
            <a:ext cx="2904854" cy="355599"/>
            <a:chOff x="302936" y="6091666"/>
            <a:chExt cx="2904854" cy="355599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7FFF71A-58D6-4EE2-BBFC-A335F3E32646}"/>
                </a:ext>
              </a:extLst>
            </p:cNvPr>
            <p:cNvSpPr/>
            <p:nvPr/>
          </p:nvSpPr>
          <p:spPr>
            <a:xfrm>
              <a:off x="738028" y="6115577"/>
              <a:ext cx="24697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1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20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2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43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549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658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877" algn="l" defTabSz="91422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</a:rPr>
                <a:t>https://t.me/</a:t>
              </a:r>
              <a:r>
                <a:rPr lang="ru-RU" sz="1400" dirty="0">
                  <a:solidFill>
                    <a:schemeClr val="bg1"/>
                  </a:solidFill>
                </a:rPr>
                <a:t>телеграмм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309F95A-3E6E-4FA0-A268-99B8AF9F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2936" y="6091666"/>
              <a:ext cx="355599" cy="355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0226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121953E-8406-6CD7-84A9-22EAA4F7C465}"/>
              </a:ext>
            </a:extLst>
          </p:cNvPr>
          <p:cNvSpPr txBox="1">
            <a:spLocks/>
          </p:cNvSpPr>
          <p:nvPr/>
        </p:nvSpPr>
        <p:spPr>
          <a:xfrm>
            <a:off x="1363515" y="5564049"/>
            <a:ext cx="4572000" cy="526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ООО «Название компании»</a:t>
            </a:r>
            <a:b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ИНН </a:t>
            </a:r>
            <a:r>
              <a:rPr lang="en-US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0000000000</a:t>
            </a:r>
            <a:endParaRPr lang="ru-RU" sz="1600" dirty="0">
              <a:solidFill>
                <a:schemeClr val="bg1"/>
              </a:solidFill>
              <a:latin typeface="TT Firs Neue" panose="02000503030000020004" pitchFamily="2" charset="-52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9084B71-CCE0-C196-9B90-5FF77A3299BE}"/>
              </a:ext>
            </a:extLst>
          </p:cNvPr>
          <p:cNvSpPr txBox="1">
            <a:spLocks/>
          </p:cNvSpPr>
          <p:nvPr/>
        </p:nvSpPr>
        <p:spPr>
          <a:xfrm>
            <a:off x="3810000" y="289823"/>
            <a:ext cx="2125515" cy="294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Логотип проекта</a:t>
            </a:r>
          </a:p>
        </p:txBody>
      </p:sp>
      <p:sp>
        <p:nvSpPr>
          <p:cNvPr id="12" name="Скругленный прямоугольник 3">
            <a:extLst>
              <a:ext uri="{FF2B5EF4-FFF2-40B4-BE49-F238E27FC236}">
                <a16:creationId xmlns:a16="http://schemas.microsoft.com/office/drawing/2014/main" id="{AD754C05-FA6B-42ED-82E4-42C9AEBBEE03}"/>
              </a:ext>
            </a:extLst>
          </p:cNvPr>
          <p:cNvSpPr/>
          <p:nvPr/>
        </p:nvSpPr>
        <p:spPr>
          <a:xfrm>
            <a:off x="300038" y="1699405"/>
            <a:ext cx="11591925" cy="1729596"/>
          </a:xfrm>
          <a:prstGeom prst="roundRect">
            <a:avLst>
              <a:gd name="adj" fmla="val 11518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TT Firs Neue" panose="02000503030000020004" pitchFamily="2" charset="0"/>
              </a:rPr>
              <a:t>Название инновационного решения</a:t>
            </a:r>
            <a:endParaRPr lang="ru-RU" sz="4800" b="1" i="1" dirty="0">
              <a:solidFill>
                <a:schemeClr val="bg1"/>
              </a:solidFill>
              <a:latin typeface="TT Firs Neue" panose="02000503030000020004" pitchFamily="2" charset="-52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99F1978E-711C-4523-9C0A-300A6B88C16E}"/>
              </a:ext>
            </a:extLst>
          </p:cNvPr>
          <p:cNvSpPr txBox="1">
            <a:spLocks/>
          </p:cNvSpPr>
          <p:nvPr/>
        </p:nvSpPr>
        <p:spPr>
          <a:xfrm>
            <a:off x="6256485" y="5564048"/>
            <a:ext cx="4572000" cy="932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Имя Фамилия</a:t>
            </a:r>
            <a:b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Должность</a:t>
            </a:r>
            <a:b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+7 777 777 7777</a:t>
            </a:r>
            <a:br>
              <a:rPr lang="ru-RU" sz="1600" dirty="0">
                <a:solidFill>
                  <a:schemeClr val="bg1"/>
                </a:solidFill>
                <a:latin typeface="TT Firs Neue" panose="02000503030000020004" pitchFamily="2" charset="-52"/>
              </a:rPr>
            </a:br>
            <a:r>
              <a:rPr lang="en-US" sz="1600" dirty="0">
                <a:solidFill>
                  <a:schemeClr val="bg1"/>
                </a:solidFill>
                <a:latin typeface="TT Firs Neue" panose="02000503030000020004" pitchFamily="2" charset="-52"/>
              </a:rPr>
              <a:t>mail@mos.ru</a:t>
            </a:r>
            <a:endParaRPr lang="ru-RU" sz="1600" dirty="0">
              <a:solidFill>
                <a:schemeClr val="bg1"/>
              </a:solidFill>
              <a:latin typeface="TT Firs Neue" panose="0200050303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61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B7CA4-B750-5B6B-29B4-49B96979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ПРОБЛЕМА</a:t>
            </a:r>
            <a:r>
              <a:rPr lang="ru-RU" dirty="0">
                <a:latin typeface="+mj-lt"/>
              </a:rPr>
              <a:t> В ОТРАСЛИ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24E9FD9-A029-2F39-3C9E-67FE27C1BB2E}"/>
              </a:ext>
            </a:extLst>
          </p:cNvPr>
          <p:cNvSpPr/>
          <p:nvPr/>
        </p:nvSpPr>
        <p:spPr>
          <a:xfrm>
            <a:off x="303860" y="1073425"/>
            <a:ext cx="4595156" cy="5487712"/>
          </a:xfrm>
          <a:prstGeom prst="roundRect">
            <a:avLst>
              <a:gd name="adj" fmla="val 7603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Проблема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Опишите проблему на языке отраслевого заказчика</a:t>
            </a:r>
            <a:br>
              <a:rPr lang="ru-RU" sz="1400" dirty="0">
                <a:solidFill>
                  <a:schemeClr val="bg1"/>
                </a:solidFill>
              </a:rPr>
            </a:b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Пример </a:t>
            </a:r>
            <a:r>
              <a:rPr lang="ru-RU" sz="1400" i="1" dirty="0"/>
              <a:t>"Ежегодно отрасль теряет X млрд </a:t>
            </a:r>
            <a:r>
              <a:rPr lang="ru-RU" sz="1400" i="1" dirty="0" err="1"/>
              <a:t>ру</a:t>
            </a:r>
            <a:r>
              <a:rPr lang="ru-RU" sz="1400" i="1" dirty="0"/>
              <a:t>. из-за..." или "Процесс X занимает Y часов ручного труда и приводит к Z% ошибок"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FAC27AB-34FF-663A-2ED4-867358A3B443}"/>
              </a:ext>
            </a:extLst>
          </p:cNvPr>
          <p:cNvSpPr/>
          <p:nvPr/>
        </p:nvSpPr>
        <p:spPr>
          <a:xfrm>
            <a:off x="4962000" y="1073425"/>
            <a:ext cx="4602802" cy="3383999"/>
          </a:xfrm>
          <a:prstGeom prst="roundRect">
            <a:avLst>
              <a:gd name="adj" fmla="val 9746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Статистика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  <a:effectLst/>
            </a:endParaRPr>
          </a:p>
          <a:p>
            <a:r>
              <a:rPr lang="ru-RU" sz="1400" dirty="0">
                <a:solidFill>
                  <a:schemeClr val="bg1"/>
                </a:solidFill>
                <a:effectLst/>
              </a:rPr>
              <a:t>Подтвердите наличие проблемы числовыми показателями, официальной статистикой, ссылками на отраслевые отчеты, научные публикации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32BD6CB-2418-05DD-E709-D4982EEC0492}"/>
              </a:ext>
            </a:extLst>
          </p:cNvPr>
          <p:cNvSpPr/>
          <p:nvPr/>
        </p:nvSpPr>
        <p:spPr>
          <a:xfrm>
            <a:off x="9627785" y="1073424"/>
            <a:ext cx="2268000" cy="3384000"/>
          </a:xfrm>
          <a:prstGeom prst="roundRect">
            <a:avLst>
              <a:gd name="adj" fmla="val 14005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400" b="1" dirty="0">
                <a:solidFill>
                  <a:schemeClr val="bg1"/>
                </a:solidFill>
              </a:rPr>
              <a:t>Дополнительная информация (при необходимости) </a:t>
            </a:r>
          </a:p>
          <a:p>
            <a:endParaRPr lang="ru-RU" sz="1400" b="1" i="1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Описание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14">
            <a:extLst>
              <a:ext uri="{FF2B5EF4-FFF2-40B4-BE49-F238E27FC236}">
                <a16:creationId xmlns:a16="http://schemas.microsoft.com/office/drawing/2014/main" id="{CB3BBB04-0276-37AD-12A2-8231B825A8CF}"/>
              </a:ext>
            </a:extLst>
          </p:cNvPr>
          <p:cNvSpPr/>
          <p:nvPr/>
        </p:nvSpPr>
        <p:spPr>
          <a:xfrm>
            <a:off x="4965823" y="4519856"/>
            <a:ext cx="6926140" cy="2041281"/>
          </a:xfrm>
          <a:prstGeom prst="roundRect">
            <a:avLst>
              <a:gd name="adj" fmla="val 1519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Название диаграммы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52A82909-68BE-B1BE-2C76-C1177E73C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088078"/>
              </p:ext>
            </p:extLst>
          </p:nvPr>
        </p:nvGraphicFramePr>
        <p:xfrm>
          <a:off x="4962000" y="5018520"/>
          <a:ext cx="6926140" cy="142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203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B7CA4-B750-5B6B-29B4-49B96979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96700"/>
            <a:ext cx="10132831" cy="70082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СУЩЕСТВУЮЩИЕ РЕШЕНИЯ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(АНАЛОГИ) И ИХ НЕДОСТАТКИ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1EA519E-161B-9AA7-51D8-68FCC4B67718}"/>
              </a:ext>
            </a:extLst>
          </p:cNvPr>
          <p:cNvGrpSpPr/>
          <p:nvPr/>
        </p:nvGrpSpPr>
        <p:grpSpPr>
          <a:xfrm>
            <a:off x="5003800" y="1581150"/>
            <a:ext cx="6888165" cy="4979988"/>
            <a:chOff x="7022815" y="1157659"/>
            <a:chExt cx="4869147" cy="2268293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BBC013A4-E072-AD94-BC70-709F6BAAE000}"/>
                </a:ext>
              </a:extLst>
            </p:cNvPr>
            <p:cNvSpPr/>
            <p:nvPr/>
          </p:nvSpPr>
          <p:spPr>
            <a:xfrm>
              <a:off x="7022815" y="1157659"/>
              <a:ext cx="4869147" cy="738306"/>
            </a:xfrm>
            <a:prstGeom prst="roundRect">
              <a:avLst>
                <a:gd name="adj" fmla="val 15679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t"/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Название аналога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ru-RU" sz="1400" dirty="0">
                <a:solidFill>
                  <a:schemeClr val="bg1"/>
                </a:solidFill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Описание преимуществ и недостатков</a:t>
              </a:r>
              <a:endPara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BD8EA33F-7E55-025C-43A2-5100C770B21B}"/>
                </a:ext>
              </a:extLst>
            </p:cNvPr>
            <p:cNvSpPr/>
            <p:nvPr/>
          </p:nvSpPr>
          <p:spPr>
            <a:xfrm>
              <a:off x="7022815" y="1923316"/>
              <a:ext cx="4869146" cy="738306"/>
            </a:xfrm>
            <a:prstGeom prst="roundRect">
              <a:avLst>
                <a:gd name="adj" fmla="val 15679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t"/>
            <a:lstStyle/>
            <a:p>
              <a:pPr lvl="0">
                <a:defRPr/>
              </a:pPr>
              <a:r>
                <a:rPr lang="ru-RU" sz="1600" b="1" dirty="0">
                  <a:solidFill>
                    <a:schemeClr val="bg1"/>
                  </a:solidFill>
                </a:rPr>
                <a:t>Название аналога</a:t>
              </a:r>
            </a:p>
            <a:p>
              <a:pPr lvl="0">
                <a:defRPr/>
              </a:pPr>
              <a:endParaRPr lang="ru-RU" sz="1200" dirty="0">
                <a:solidFill>
                  <a:schemeClr val="bg1"/>
                </a:solidFill>
              </a:endParaRPr>
            </a:p>
            <a:p>
              <a:pPr lvl="0"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Описание преимуществ и недостатков</a:t>
              </a:r>
            </a:p>
          </p:txBody>
        </p:sp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0C258BF6-BA75-2003-0E1B-E87B57957DAC}"/>
                </a:ext>
              </a:extLst>
            </p:cNvPr>
            <p:cNvSpPr/>
            <p:nvPr/>
          </p:nvSpPr>
          <p:spPr>
            <a:xfrm>
              <a:off x="7022815" y="2687646"/>
              <a:ext cx="4869146" cy="738306"/>
            </a:xfrm>
            <a:prstGeom prst="roundRect">
              <a:avLst>
                <a:gd name="adj" fmla="val 15679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t"/>
            <a:lstStyle/>
            <a:p>
              <a:pPr lvl="0">
                <a:defRPr/>
              </a:pPr>
              <a:r>
                <a:rPr lang="ru-RU" sz="1600" b="1" dirty="0">
                  <a:solidFill>
                    <a:schemeClr val="bg1"/>
                  </a:solidFill>
                </a:rPr>
                <a:t>Название аналога</a:t>
              </a:r>
            </a:p>
            <a:p>
              <a:pPr lvl="0">
                <a:defRPr/>
              </a:pPr>
              <a:endParaRPr lang="ru-RU" sz="1200" dirty="0">
                <a:solidFill>
                  <a:schemeClr val="bg1"/>
                </a:solidFill>
              </a:endParaRPr>
            </a:p>
            <a:p>
              <a:pPr lvl="0">
                <a:defRPr/>
              </a:pPr>
              <a:r>
                <a:rPr lang="ru-RU" sz="1400" dirty="0">
                  <a:solidFill>
                    <a:schemeClr val="bg1"/>
                  </a:solidFill>
                </a:rPr>
                <a:t>Описание преимуществ и недостатков</a:t>
              </a:r>
            </a:p>
          </p:txBody>
        </p:sp>
      </p:grp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507C66C5-C44B-1C76-6D7F-4B5855018E0B}"/>
              </a:ext>
            </a:extLst>
          </p:cNvPr>
          <p:cNvSpPr/>
          <p:nvPr/>
        </p:nvSpPr>
        <p:spPr>
          <a:xfrm>
            <a:off x="300038" y="1581149"/>
            <a:ext cx="4641079" cy="4980147"/>
          </a:xfrm>
          <a:prstGeom prst="roundRect">
            <a:avLst>
              <a:gd name="adj" fmla="val 6635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Кто и как решает эту проблему сейчас?</a:t>
            </a:r>
          </a:p>
          <a:p>
            <a:endParaRPr lang="ru-RU" sz="1600" b="1" dirty="0">
              <a:solidFill>
                <a:schemeClr val="bg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Конкуренты, старые методы, отсутствие автоматизации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Опишите почему эти решения неидеальны? (Дорого, долго, сложно, требует высокой квалификации).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0" name="Скругленный прямоугольник 39">
            <a:extLst>
              <a:ext uri="{FF2B5EF4-FFF2-40B4-BE49-F238E27FC236}">
                <a16:creationId xmlns:a16="http://schemas.microsoft.com/office/drawing/2014/main" id="{C8A16CDE-62E7-4906-BE43-EECE938858B5}"/>
              </a:ext>
            </a:extLst>
          </p:cNvPr>
          <p:cNvSpPr/>
          <p:nvPr/>
        </p:nvSpPr>
        <p:spPr>
          <a:xfrm>
            <a:off x="10432869" y="1630282"/>
            <a:ext cx="1370441" cy="1397589"/>
          </a:xfrm>
          <a:prstGeom prst="roundRect">
            <a:avLst>
              <a:gd name="adj" fmla="val 16092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лого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1" name="Скругленный прямоугольник 39">
            <a:extLst>
              <a:ext uri="{FF2B5EF4-FFF2-40B4-BE49-F238E27FC236}">
                <a16:creationId xmlns:a16="http://schemas.microsoft.com/office/drawing/2014/main" id="{5D48005E-C76F-474E-88FB-A44345CE6D80}"/>
              </a:ext>
            </a:extLst>
          </p:cNvPr>
          <p:cNvSpPr/>
          <p:nvPr/>
        </p:nvSpPr>
        <p:spPr>
          <a:xfrm>
            <a:off x="10432868" y="3372427"/>
            <a:ext cx="1370441" cy="1397589"/>
          </a:xfrm>
          <a:prstGeom prst="roundRect">
            <a:avLst>
              <a:gd name="adj" fmla="val 13904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лого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Скругленный прямоугольник 39">
            <a:extLst>
              <a:ext uri="{FF2B5EF4-FFF2-40B4-BE49-F238E27FC236}">
                <a16:creationId xmlns:a16="http://schemas.microsoft.com/office/drawing/2014/main" id="{759E7150-0FB0-4325-9F6E-FDAE496FE6EF}"/>
              </a:ext>
            </a:extLst>
          </p:cNvPr>
          <p:cNvSpPr/>
          <p:nvPr/>
        </p:nvSpPr>
        <p:spPr>
          <a:xfrm>
            <a:off x="10432867" y="5093177"/>
            <a:ext cx="1370441" cy="1397589"/>
          </a:xfrm>
          <a:prstGeom prst="roundRect">
            <a:avLst>
              <a:gd name="adj" fmla="val 13357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лого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571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063D7ABB-BCA5-637D-919A-3A8D4FE248BE}"/>
              </a:ext>
            </a:extLst>
          </p:cNvPr>
          <p:cNvSpPr/>
          <p:nvPr/>
        </p:nvSpPr>
        <p:spPr>
          <a:xfrm>
            <a:off x="300038" y="3600689"/>
            <a:ext cx="7330848" cy="1055978"/>
          </a:xfrm>
          <a:prstGeom prst="roundRect">
            <a:avLst>
              <a:gd name="adj" fmla="val 28145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</a:rPr>
              <a:t>Укажите, в чем ваша уникальная и инновационность вашего решения.</a:t>
            </a:r>
          </a:p>
          <a:p>
            <a:pPr lvl="0">
              <a:defRPr/>
            </a:pPr>
            <a:r>
              <a:rPr lang="ru-RU" sz="1400" dirty="0">
                <a:solidFill>
                  <a:schemeClr val="bg1"/>
                </a:solidFill>
              </a:rPr>
              <a:t>Например, "В основе лежит наша запатентованная нейросеть...", "Мы используем новый композитный материал, который..."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95582-B3BE-21EF-05EA-C177847C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96700"/>
            <a:ext cx="10132832" cy="70082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НАЗВАНИЕ РЕШЕНИ</a:t>
            </a:r>
            <a:r>
              <a:rPr lang="ru-RU" dirty="0">
                <a:latin typeface="+mj-lt"/>
              </a:rPr>
              <a:t>Я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Рисунок 63">
            <a:extLst>
              <a:ext uri="{FF2B5EF4-FFF2-40B4-BE49-F238E27FC236}">
                <a16:creationId xmlns:a16="http://schemas.microsoft.com/office/drawing/2014/main" id="{930816F8-A80A-26C9-6B3C-894DCF184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0037" y="997526"/>
            <a:ext cx="2214953" cy="2520000"/>
          </a:xfrm>
          <a:prstGeom prst="roundRect">
            <a:avLst>
              <a:gd name="adj" fmla="val 11965"/>
            </a:avLst>
          </a:prstGeom>
        </p:spPr>
      </p:sp>
      <p:sp>
        <p:nvSpPr>
          <p:cNvPr id="65" name="Рисунок 64">
            <a:extLst>
              <a:ext uri="{FF2B5EF4-FFF2-40B4-BE49-F238E27FC236}">
                <a16:creationId xmlns:a16="http://schemas.microsoft.com/office/drawing/2014/main" id="{8B33986C-9632-D797-F25B-09BDE2110C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1865" y="997527"/>
            <a:ext cx="4190098" cy="5563772"/>
          </a:xfrm>
          <a:prstGeom prst="roundRect">
            <a:avLst>
              <a:gd name="adj" fmla="val 8201"/>
            </a:avLst>
          </a:prstGeom>
        </p:spPr>
      </p:sp>
      <p:sp>
        <p:nvSpPr>
          <p:cNvPr id="15" name="Скругленный прямоугольник 51">
            <a:extLst>
              <a:ext uri="{FF2B5EF4-FFF2-40B4-BE49-F238E27FC236}">
                <a16:creationId xmlns:a16="http://schemas.microsoft.com/office/drawing/2014/main" id="{AB80CA87-F21F-4239-B88B-1E391A3AE713}"/>
              </a:ext>
            </a:extLst>
          </p:cNvPr>
          <p:cNvSpPr/>
          <p:nvPr/>
        </p:nvSpPr>
        <p:spPr>
          <a:xfrm>
            <a:off x="300037" y="4740520"/>
            <a:ext cx="7330848" cy="1820779"/>
          </a:xfrm>
          <a:prstGeom prst="roundRect">
            <a:avLst>
              <a:gd name="adj" fmla="val 16207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/>
              <a:t>Принцип работы</a:t>
            </a:r>
          </a:p>
          <a:p>
            <a:endParaRPr lang="ru-RU" b="1" dirty="0"/>
          </a:p>
          <a:p>
            <a:r>
              <a:rPr lang="ru-RU" sz="1400" dirty="0"/>
              <a:t>Опишите принцип работы вашего решения. Если это способствует лучшему пониманию, рекомендуем дополнительно представить его в виде упрощённой схемы.</a:t>
            </a:r>
            <a:endParaRPr lang="ru-RU" b="1" dirty="0"/>
          </a:p>
        </p:txBody>
      </p:sp>
      <p:sp>
        <p:nvSpPr>
          <p:cNvPr id="3" name="Скругленный прямоугольник 51">
            <a:extLst>
              <a:ext uri="{FF2B5EF4-FFF2-40B4-BE49-F238E27FC236}">
                <a16:creationId xmlns:a16="http://schemas.microsoft.com/office/drawing/2014/main" id="{D344EC9F-5476-3A5F-14E2-03FC6146714C}"/>
              </a:ext>
            </a:extLst>
          </p:cNvPr>
          <p:cNvSpPr/>
          <p:nvPr/>
        </p:nvSpPr>
        <p:spPr>
          <a:xfrm>
            <a:off x="2585970" y="997526"/>
            <a:ext cx="5044916" cy="2520000"/>
          </a:xfrm>
          <a:prstGeom prst="roundRect">
            <a:avLst>
              <a:gd name="adj" fmla="val 10159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/>
              <a:t>Описание решения</a:t>
            </a:r>
          </a:p>
          <a:p>
            <a:endParaRPr lang="ru-RU" b="1" dirty="0"/>
          </a:p>
          <a:p>
            <a:r>
              <a:rPr lang="ru-RU" sz="1400" dirty="0"/>
              <a:t>Напишите краткое описание вашего решения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6085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B7CA4-B750-5B6B-29B4-49B96979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БИЗНЕС-МОДЕЛЬ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6ECB3E6-B3D2-6BA1-65FB-027880B2A63E}"/>
              </a:ext>
            </a:extLst>
          </p:cNvPr>
          <p:cNvSpPr/>
          <p:nvPr/>
        </p:nvSpPr>
        <p:spPr>
          <a:xfrm>
            <a:off x="300034" y="887231"/>
            <a:ext cx="6476685" cy="3836243"/>
          </a:xfrm>
          <a:prstGeom prst="roundRect">
            <a:avLst>
              <a:gd name="adj" fmla="val 4056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400" dirty="0">
                <a:solidFill>
                  <a:schemeClr val="bg1"/>
                </a:solidFill>
              </a:rPr>
              <a:t>Опишите вашу бизнес-модель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3115304-A496-6A50-A8D9-76ECBCA9D7ED}"/>
              </a:ext>
            </a:extLst>
          </p:cNvPr>
          <p:cNvSpPr/>
          <p:nvPr/>
        </p:nvSpPr>
        <p:spPr>
          <a:xfrm>
            <a:off x="6837027" y="4805981"/>
            <a:ext cx="5054937" cy="1755157"/>
          </a:xfrm>
          <a:prstGeom prst="roundRect">
            <a:avLst>
              <a:gd name="adj" fmla="val 1151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Стоимость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XX </a:t>
            </a:r>
            <a:r>
              <a:rPr lang="ru-RU" sz="2400" b="1" dirty="0">
                <a:solidFill>
                  <a:schemeClr val="bg1"/>
                </a:solidFill>
              </a:rPr>
              <a:t>тыс. ₽  </a:t>
            </a:r>
            <a:endParaRPr lang="en-US" sz="6000" b="1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Покажите ориентировочную стоимость инновационного решения для заказчика</a:t>
            </a:r>
          </a:p>
        </p:txBody>
      </p:sp>
      <p:sp>
        <p:nvSpPr>
          <p:cNvPr id="21" name="Скругленный прямоугольник 14">
            <a:extLst>
              <a:ext uri="{FF2B5EF4-FFF2-40B4-BE49-F238E27FC236}">
                <a16:creationId xmlns:a16="http://schemas.microsoft.com/office/drawing/2014/main" id="{BF588113-AADE-452A-A94D-76BFD4B48297}"/>
              </a:ext>
            </a:extLst>
          </p:cNvPr>
          <p:cNvSpPr/>
          <p:nvPr/>
        </p:nvSpPr>
        <p:spPr>
          <a:xfrm>
            <a:off x="6837025" y="2847503"/>
            <a:ext cx="5054937" cy="1875971"/>
          </a:xfrm>
          <a:prstGeom prst="roundRect">
            <a:avLst>
              <a:gd name="adj" fmla="val 1151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Выручка от инновационного решения</a:t>
            </a:r>
            <a:endParaRPr lang="ru-RU" sz="1200" i="1" dirty="0">
              <a:solidFill>
                <a:schemeClr val="bg1"/>
              </a:solidFill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XX </a:t>
            </a:r>
            <a:r>
              <a:rPr lang="ru-RU" sz="2400" b="1" dirty="0">
                <a:solidFill>
                  <a:schemeClr val="bg1"/>
                </a:solidFill>
              </a:rPr>
              <a:t>млн ₽</a:t>
            </a:r>
          </a:p>
          <a:p>
            <a:r>
              <a:rPr lang="ru-RU" sz="1200" dirty="0">
                <a:solidFill>
                  <a:schemeClr val="bg1"/>
                </a:solidFill>
              </a:rPr>
              <a:t>Укажите текущую выручку от реализации вашего решения</a:t>
            </a:r>
          </a:p>
        </p:txBody>
      </p:sp>
      <p:sp>
        <p:nvSpPr>
          <p:cNvPr id="4" name="Скругленный прямоугольник 14">
            <a:extLst>
              <a:ext uri="{FF2B5EF4-FFF2-40B4-BE49-F238E27FC236}">
                <a16:creationId xmlns:a16="http://schemas.microsoft.com/office/drawing/2014/main" id="{721CAE64-1B48-9FE8-D0E2-6BF278A4ADC7}"/>
              </a:ext>
            </a:extLst>
          </p:cNvPr>
          <p:cNvSpPr/>
          <p:nvPr/>
        </p:nvSpPr>
        <p:spPr>
          <a:xfrm>
            <a:off x="6837025" y="887231"/>
            <a:ext cx="5054937" cy="1875970"/>
          </a:xfrm>
          <a:prstGeom prst="roundRect">
            <a:avLst>
              <a:gd name="adj" fmla="val 1151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Каналы сбыта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Укажите через какие пути (онлайн/офлайн/дистрибьютеры/интеграторы/ собственные сети) вы реализуете решение? </a:t>
            </a:r>
          </a:p>
        </p:txBody>
      </p:sp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719983A7-BEFB-B430-771E-7CE5BBD11DE0}"/>
              </a:ext>
            </a:extLst>
          </p:cNvPr>
          <p:cNvSpPr/>
          <p:nvPr/>
        </p:nvSpPr>
        <p:spPr>
          <a:xfrm>
            <a:off x="300034" y="4805981"/>
            <a:ext cx="6476685" cy="1755157"/>
          </a:xfrm>
          <a:prstGeom prst="roundRect">
            <a:avLst>
              <a:gd name="adj" fmla="val 1151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Заказчики и партнеры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Укажите, с кем (при наличии) из ваших заказчиков/клиентов/партнеров вы уже сотрудничаете</a:t>
            </a:r>
          </a:p>
        </p:txBody>
      </p:sp>
    </p:spTree>
    <p:extLst>
      <p:ext uri="{BB962C8B-B14F-4D97-AF65-F5344CB8AC3E}">
        <p14:creationId xmlns:p14="http://schemas.microsoft.com/office/powerpoint/2010/main" val="3863179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5F5B9-B810-60C4-5B23-2D762B20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296701"/>
            <a:ext cx="9682688" cy="107220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+mj-lt"/>
              </a:rPr>
              <a:t>ОЖИДАЕМЫЙ ЭФФЕКТ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ru-RU" sz="2000" dirty="0">
                <a:solidFill>
                  <a:schemeClr val="bg1"/>
                </a:solidFill>
                <a:latin typeface="+mj-lt"/>
              </a:rPr>
              <a:t>И ЦЕННОСТНОЕ ПРЕДЛОЖЕНИЕ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2">
            <a:extLst>
              <a:ext uri="{FF2B5EF4-FFF2-40B4-BE49-F238E27FC236}">
                <a16:creationId xmlns:a16="http://schemas.microsoft.com/office/drawing/2014/main" id="{7BEC3E11-4D20-C4EF-16C2-ECC4EA673C0E}"/>
              </a:ext>
            </a:extLst>
          </p:cNvPr>
          <p:cNvSpPr/>
          <p:nvPr/>
        </p:nvSpPr>
        <p:spPr>
          <a:xfrm>
            <a:off x="6139301" y="1489634"/>
            <a:ext cx="5752660" cy="1605199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Решение</a:t>
            </a:r>
          </a:p>
          <a:p>
            <a:endParaRPr lang="ru-RU" sz="1400" dirty="0">
              <a:solidFill>
                <a:schemeClr val="bg1"/>
              </a:solidFill>
              <a:latin typeface="+mj-lt"/>
            </a:endParaRPr>
          </a:p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Опишите как решается эта проблема с помощью вашего решения и какой КПЭ достигается</a:t>
            </a:r>
          </a:p>
        </p:txBody>
      </p:sp>
      <p:sp>
        <p:nvSpPr>
          <p:cNvPr id="17" name="Скругленный прямоугольник 2">
            <a:extLst>
              <a:ext uri="{FF2B5EF4-FFF2-40B4-BE49-F238E27FC236}">
                <a16:creationId xmlns:a16="http://schemas.microsoft.com/office/drawing/2014/main" id="{0639BC47-125D-5324-9117-3BB49496BCAC}"/>
              </a:ext>
            </a:extLst>
          </p:cNvPr>
          <p:cNvSpPr/>
          <p:nvPr/>
        </p:nvSpPr>
        <p:spPr>
          <a:xfrm>
            <a:off x="300038" y="1489634"/>
            <a:ext cx="5757862" cy="1605199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Проблема №1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endParaRPr lang="ru-RU" sz="1400" dirty="0">
              <a:solidFill>
                <a:schemeClr val="bg1"/>
              </a:solidFill>
              <a:latin typeface="+mj-lt"/>
            </a:endParaRPr>
          </a:p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Свяжите эффект с бизнес-метриками компании-партнера: экономия затрат, рост производительности, снижение рисков, повышение ESG-рейтинга.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B9ECE78-268E-F210-D5C8-810DC4A2EAC2}"/>
              </a:ext>
            </a:extLst>
          </p:cNvPr>
          <p:cNvSpPr/>
          <p:nvPr/>
        </p:nvSpPr>
        <p:spPr>
          <a:xfrm>
            <a:off x="6139320" y="3184719"/>
            <a:ext cx="5747424" cy="1643857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Решение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endParaRPr lang="ru-RU" sz="1400" dirty="0">
              <a:solidFill>
                <a:schemeClr val="bg1"/>
              </a:solidFill>
              <a:latin typeface="+mj-lt"/>
            </a:endParaRPr>
          </a:p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Опишите как решается эта проблема с помощью вашего решения и какой КПЭ достигается</a:t>
            </a:r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id="{10086E97-8807-855D-E0E7-9AB02C13B905}"/>
              </a:ext>
            </a:extLst>
          </p:cNvPr>
          <p:cNvSpPr/>
          <p:nvPr/>
        </p:nvSpPr>
        <p:spPr>
          <a:xfrm>
            <a:off x="305256" y="3184719"/>
            <a:ext cx="5757862" cy="1643857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Проблема №2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Описание</a:t>
            </a:r>
          </a:p>
        </p:txBody>
      </p:sp>
      <p:sp>
        <p:nvSpPr>
          <p:cNvPr id="13" name="Скругленный прямоугольник 2">
            <a:extLst>
              <a:ext uri="{FF2B5EF4-FFF2-40B4-BE49-F238E27FC236}">
                <a16:creationId xmlns:a16="http://schemas.microsoft.com/office/drawing/2014/main" id="{434AED3E-D778-452E-8867-68A12839BF72}"/>
              </a:ext>
            </a:extLst>
          </p:cNvPr>
          <p:cNvSpPr/>
          <p:nvPr/>
        </p:nvSpPr>
        <p:spPr>
          <a:xfrm>
            <a:off x="6134102" y="4918462"/>
            <a:ext cx="5747424" cy="1642837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Решение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endParaRPr lang="ru-RU" sz="1400" dirty="0">
              <a:solidFill>
                <a:schemeClr val="bg1"/>
              </a:solidFill>
              <a:latin typeface="+mj-lt"/>
            </a:endParaRPr>
          </a:p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Опишите как решается эта проблема с помощью вашего решения и какой КПЭ достигается</a:t>
            </a:r>
          </a:p>
        </p:txBody>
      </p:sp>
      <p:sp>
        <p:nvSpPr>
          <p:cNvPr id="14" name="Скругленный прямоугольник 2">
            <a:extLst>
              <a:ext uri="{FF2B5EF4-FFF2-40B4-BE49-F238E27FC236}">
                <a16:creationId xmlns:a16="http://schemas.microsoft.com/office/drawing/2014/main" id="{1780654A-987A-4096-A2A1-7AAA71A65275}"/>
              </a:ext>
            </a:extLst>
          </p:cNvPr>
          <p:cNvSpPr/>
          <p:nvPr/>
        </p:nvSpPr>
        <p:spPr>
          <a:xfrm>
            <a:off x="300038" y="4918462"/>
            <a:ext cx="5757862" cy="1642837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Проблема №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3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r>
              <a:rPr lang="ru-RU" sz="1400" dirty="0">
                <a:solidFill>
                  <a:schemeClr val="bg1"/>
                </a:solidFill>
                <a:latin typeface="+mj-lt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75369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7360BF-ACFF-E379-6BCE-FE6C93F31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A57FC-F9FB-CC64-34E4-693F9EDE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+mj-lt"/>
              </a:rPr>
              <a:t>ЦЕЛЬ, ЗАДАЧИ И МЕТОДОЛОГИЯ</a:t>
            </a:r>
            <a:br>
              <a:rPr lang="ru-RU" sz="4000" dirty="0">
                <a:solidFill>
                  <a:schemeClr val="bg1"/>
                </a:solidFill>
                <a:latin typeface="+mj-lt"/>
              </a:rPr>
            </a:br>
            <a:r>
              <a:rPr lang="ru-RU" sz="1800" dirty="0">
                <a:solidFill>
                  <a:schemeClr val="bg1"/>
                </a:solidFill>
                <a:latin typeface="+mj-lt"/>
              </a:rPr>
              <a:t>ПИЛОТНОГО ТЕСТИРОВАНИЯ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1E00FDC-3697-095D-3953-A68521F69239}"/>
              </a:ext>
            </a:extLst>
          </p:cNvPr>
          <p:cNvSpPr/>
          <p:nvPr/>
        </p:nvSpPr>
        <p:spPr>
          <a:xfrm>
            <a:off x="300034" y="1507184"/>
            <a:ext cx="3533229" cy="3282530"/>
          </a:xfrm>
          <a:prstGeom prst="roundRect">
            <a:avLst>
              <a:gd name="adj" fmla="val 6917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Гипотеза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en-US" sz="1200" i="1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Опишите какую гипотезу вы хотите проверить в рамках пилотного тестирования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B83105D-61E1-34F4-4A4F-3CDDBBBA314D}"/>
              </a:ext>
            </a:extLst>
          </p:cNvPr>
          <p:cNvSpPr/>
          <p:nvPr/>
        </p:nvSpPr>
        <p:spPr>
          <a:xfrm>
            <a:off x="3915350" y="1507182"/>
            <a:ext cx="3601290" cy="3282530"/>
          </a:xfrm>
          <a:prstGeom prst="roundRect">
            <a:avLst>
              <a:gd name="adj" fmla="val 6155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Цель и задачи тестирования</a:t>
            </a:r>
          </a:p>
          <a:p>
            <a:endParaRPr lang="ru-RU" sz="1200" i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Сформулируйте цель тестирования</a:t>
            </a:r>
          </a:p>
          <a:p>
            <a:endParaRPr lang="ru-RU" sz="1400" i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Опишите какие задачи будут поставлены для достижения цели.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E3D1D4D-5A96-41D8-C97D-63934C27C4E6}"/>
              </a:ext>
            </a:extLst>
          </p:cNvPr>
          <p:cNvSpPr/>
          <p:nvPr/>
        </p:nvSpPr>
        <p:spPr>
          <a:xfrm>
            <a:off x="7598726" y="1507183"/>
            <a:ext cx="4293236" cy="5053955"/>
          </a:xfrm>
          <a:prstGeom prst="roundRect">
            <a:avLst>
              <a:gd name="adj" fmla="val 421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Методология пилотного тестирования</a:t>
            </a:r>
          </a:p>
          <a:p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Опишите как вы видите методологию пилотного тестирования вашего инновационного решения</a:t>
            </a:r>
            <a:endParaRPr kumimoji="0" lang="ru-RU" sz="1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2" name="Скругленный прямоугольник 7">
            <a:extLst>
              <a:ext uri="{FF2B5EF4-FFF2-40B4-BE49-F238E27FC236}">
                <a16:creationId xmlns:a16="http://schemas.microsoft.com/office/drawing/2014/main" id="{88B35824-C7D1-F543-2D32-A44DD1278391}"/>
              </a:ext>
            </a:extLst>
          </p:cNvPr>
          <p:cNvSpPr/>
          <p:nvPr/>
        </p:nvSpPr>
        <p:spPr>
          <a:xfrm>
            <a:off x="300038" y="4898571"/>
            <a:ext cx="3533225" cy="1662568"/>
          </a:xfrm>
          <a:prstGeom prst="roundRect">
            <a:avLst>
              <a:gd name="adj" fmla="val 11796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400" b="1" dirty="0">
                <a:solidFill>
                  <a:schemeClr val="bg1"/>
                </a:solidFill>
              </a:rPr>
              <a:t>Что требуется для проведения тестирования?</a:t>
            </a:r>
          </a:p>
          <a:p>
            <a:pPr lvl="0">
              <a:defRPr/>
            </a:pPr>
            <a:r>
              <a:rPr lang="ru-RU" sz="1200" dirty="0">
                <a:solidFill>
                  <a:schemeClr val="bg1"/>
                </a:solidFill>
              </a:rPr>
              <a:t>Перечислите необходимые ресурсы от Площадки пилотного тестирования (определенные данные, оборудование, специалисты)</a:t>
            </a:r>
          </a:p>
        </p:txBody>
      </p:sp>
      <p:sp>
        <p:nvSpPr>
          <p:cNvPr id="9" name="Скругленный прямоугольник 7">
            <a:extLst>
              <a:ext uri="{FF2B5EF4-FFF2-40B4-BE49-F238E27FC236}">
                <a16:creationId xmlns:a16="http://schemas.microsoft.com/office/drawing/2014/main" id="{2E6178D7-9A78-48D7-8CC4-7E0F8297F443}"/>
              </a:ext>
            </a:extLst>
          </p:cNvPr>
          <p:cNvSpPr/>
          <p:nvPr/>
        </p:nvSpPr>
        <p:spPr>
          <a:xfrm>
            <a:off x="3910442" y="4898571"/>
            <a:ext cx="3601290" cy="1662568"/>
          </a:xfrm>
          <a:prstGeom prst="roundRect">
            <a:avLst>
              <a:gd name="adj" fmla="val 10819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400" b="1" dirty="0">
                <a:solidFill>
                  <a:schemeClr val="bg1"/>
                </a:solidFill>
              </a:rPr>
              <a:t>Что готовы предоставить для проведения тестирования?</a:t>
            </a:r>
          </a:p>
          <a:p>
            <a:pPr lvl="0">
              <a:defRPr/>
            </a:pPr>
            <a:r>
              <a:rPr lang="ru-RU" sz="1200" dirty="0">
                <a:solidFill>
                  <a:schemeClr val="bg1"/>
                </a:solidFill>
              </a:rPr>
              <a:t>Опишите необходимые ресурсы от Площадки пилотного тестирования (определенные данные, оборудование, специалисты)</a:t>
            </a:r>
          </a:p>
        </p:txBody>
      </p:sp>
    </p:spTree>
    <p:extLst>
      <p:ext uri="{BB962C8B-B14F-4D97-AF65-F5344CB8AC3E}">
        <p14:creationId xmlns:p14="http://schemas.microsoft.com/office/powerpoint/2010/main" val="16643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E47AF-7EEA-F783-B0B8-324E2DEF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96862"/>
            <a:ext cx="11597060" cy="83233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ТЕХНОЛОГИЧЕСКАЯ ГОТОВНОСТЬ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r>
              <a:rPr lang="ru-RU" sz="2000" dirty="0">
                <a:latin typeface="+mj-lt"/>
              </a:rPr>
              <a:t>И ИНТЕЛЛЕКТУАЛЬНАЯ СОБСТВЕННОСТЬ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Скругленный прямоугольник 2">
            <a:extLst>
              <a:ext uri="{FF2B5EF4-FFF2-40B4-BE49-F238E27FC236}">
                <a16:creationId xmlns:a16="http://schemas.microsoft.com/office/drawing/2014/main" id="{DABD7CB8-6F04-5955-A7E5-0169F3AACB9A}"/>
              </a:ext>
            </a:extLst>
          </p:cNvPr>
          <p:cNvSpPr/>
          <p:nvPr/>
        </p:nvSpPr>
        <p:spPr>
          <a:xfrm>
            <a:off x="300037" y="1456566"/>
            <a:ext cx="3730096" cy="1978571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Уровень готовности технологии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ru-RU" sz="1200" i="1" dirty="0">
              <a:solidFill>
                <a:schemeClr val="bg1"/>
              </a:solidFill>
            </a:endParaRPr>
          </a:p>
          <a:p>
            <a:pPr algn="ctr"/>
            <a:r>
              <a:rPr lang="ru-RU" sz="4000" b="1" dirty="0"/>
              <a:t>ХХ</a:t>
            </a:r>
          </a:p>
          <a:p>
            <a:r>
              <a:rPr lang="ru-RU" sz="1100" dirty="0"/>
              <a:t>Укажите, что уже сделано в рамках разработки и реализации решения; на какой стадии вы находитесь</a:t>
            </a:r>
            <a:endParaRPr lang="ru-RU" sz="3600" b="1" dirty="0"/>
          </a:p>
        </p:txBody>
      </p:sp>
      <p:sp>
        <p:nvSpPr>
          <p:cNvPr id="52" name="Скругленный прямоугольник 2">
            <a:extLst>
              <a:ext uri="{FF2B5EF4-FFF2-40B4-BE49-F238E27FC236}">
                <a16:creationId xmlns:a16="http://schemas.microsoft.com/office/drawing/2014/main" id="{DD1FBD80-4A7B-03BE-1CD4-B413A5120207}"/>
              </a:ext>
            </a:extLst>
          </p:cNvPr>
          <p:cNvSpPr/>
          <p:nvPr/>
        </p:nvSpPr>
        <p:spPr>
          <a:xfrm>
            <a:off x="300038" y="3511111"/>
            <a:ext cx="6777804" cy="3050027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Научные публикации</a:t>
            </a:r>
          </a:p>
          <a:p>
            <a:endParaRPr lang="ru-RU" sz="1200" i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Опишите ваш научный задел: Укажите 1-2 ссылки на ваши самые значимые научные публикации опубликованные в </a:t>
            </a:r>
            <a:r>
              <a:rPr lang="ru-RU" sz="1400" dirty="0" err="1">
                <a:solidFill>
                  <a:schemeClr val="bg1"/>
                </a:solidFill>
              </a:rPr>
              <a:t>Scopus</a:t>
            </a:r>
            <a:r>
              <a:rPr lang="ru-RU" sz="1400" dirty="0">
                <a:solidFill>
                  <a:schemeClr val="bg1"/>
                </a:solidFill>
              </a:rPr>
              <a:t>/</a:t>
            </a:r>
            <a:r>
              <a:rPr lang="ru-RU" sz="1400" dirty="0" err="1">
                <a:solidFill>
                  <a:schemeClr val="bg1"/>
                </a:solidFill>
              </a:rPr>
              <a:t>WoS</a:t>
            </a:r>
            <a:r>
              <a:rPr lang="ru-RU" sz="1400" dirty="0">
                <a:solidFill>
                  <a:schemeClr val="bg1"/>
                </a:solidFill>
              </a:rPr>
              <a:t>,/ВАК К1-К2). Полный список укажите в приложении.</a:t>
            </a:r>
          </a:p>
        </p:txBody>
      </p:sp>
      <p:sp>
        <p:nvSpPr>
          <p:cNvPr id="54" name="Скругленный прямоугольник 2">
            <a:extLst>
              <a:ext uri="{FF2B5EF4-FFF2-40B4-BE49-F238E27FC236}">
                <a16:creationId xmlns:a16="http://schemas.microsoft.com/office/drawing/2014/main" id="{F10DC027-4F7C-333A-D20E-583103B2C6A1}"/>
              </a:ext>
            </a:extLst>
          </p:cNvPr>
          <p:cNvSpPr/>
          <p:nvPr/>
        </p:nvSpPr>
        <p:spPr>
          <a:xfrm>
            <a:off x="7164683" y="3511111"/>
            <a:ext cx="4727280" cy="3050027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Отраслевые достижения</a:t>
            </a:r>
          </a:p>
          <a:p>
            <a:endParaRPr lang="ru-RU" sz="1200" i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Перечислите полученные гранты, награды на конкурсах, письма о намерениях от отраслевых заказчиков</a:t>
            </a:r>
          </a:p>
        </p:txBody>
      </p:sp>
      <p:sp>
        <p:nvSpPr>
          <p:cNvPr id="27" name="Скругленный прямоугольник 2">
            <a:extLst>
              <a:ext uri="{FF2B5EF4-FFF2-40B4-BE49-F238E27FC236}">
                <a16:creationId xmlns:a16="http://schemas.microsoft.com/office/drawing/2014/main" id="{68891D12-3A36-456E-ADC3-8EADE58D8AF7}"/>
              </a:ext>
            </a:extLst>
          </p:cNvPr>
          <p:cNvSpPr/>
          <p:nvPr/>
        </p:nvSpPr>
        <p:spPr>
          <a:xfrm>
            <a:off x="4114795" y="1450429"/>
            <a:ext cx="7777167" cy="1978571"/>
          </a:xfrm>
          <a:prstGeom prst="roundRect">
            <a:avLst>
              <a:gd name="adj" fmla="val 937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t"/>
          <a:lstStyle/>
          <a:p>
            <a:r>
              <a:rPr lang="ru-RU" sz="1600" b="1" dirty="0">
                <a:solidFill>
                  <a:schemeClr val="bg1"/>
                </a:solidFill>
              </a:rPr>
              <a:t>Патенты и свидетельства</a:t>
            </a:r>
          </a:p>
          <a:p>
            <a:endParaRPr lang="ru-RU" sz="1200" i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Перечислите полученные свидетельства на результат интеллектуальной деятельности (патенты, регистрация ПО для ЭВМ, регистрация базы данных)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44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илот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DB95"/>
      </a:accent1>
      <a:accent2>
        <a:srgbClr val="57C9B9"/>
      </a:accent2>
      <a:accent3>
        <a:srgbClr val="A5A5A5"/>
      </a:accent3>
      <a:accent4>
        <a:srgbClr val="2794B5"/>
      </a:accent4>
      <a:accent5>
        <a:srgbClr val="9EEADF"/>
      </a:accent5>
      <a:accent6>
        <a:srgbClr val="DCFEEF"/>
      </a:accent6>
      <a:hlink>
        <a:srgbClr val="194A5B"/>
      </a:hlink>
      <a:folHlink>
        <a:srgbClr val="50C5F9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835</Words>
  <Application>Microsoft Macintosh PowerPoint</Application>
  <PresentationFormat>Широкоэкранный</PresentationFormat>
  <Paragraphs>157</Paragraphs>
  <Slides>12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Calibri</vt:lpstr>
      <vt:lpstr>TT Firs Neue</vt:lpstr>
      <vt:lpstr>Тема Office</vt:lpstr>
      <vt:lpstr>Участнику программы пилотного тестирования инноваций! </vt:lpstr>
      <vt:lpstr>Презентация PowerPoint</vt:lpstr>
      <vt:lpstr>ПРОБЛЕМА В ОТРАСЛИ</vt:lpstr>
      <vt:lpstr>СУЩЕСТВУЮЩИЕ РЕШЕНИЯ (АНАЛОГИ) И ИХ НЕДОСТАТКИ</vt:lpstr>
      <vt:lpstr>НАЗВАНИЕ РЕШЕНИЯ</vt:lpstr>
      <vt:lpstr>БИЗНЕС-МОДЕЛЬ</vt:lpstr>
      <vt:lpstr>ОЖИДАЕМЫЙ ЭФФЕКТ  И ЦЕННОСТНОЕ ПРЕДЛОЖЕНИЕ</vt:lpstr>
      <vt:lpstr>ЦЕЛЬ, ЗАДАЧИ И МЕТОДОЛОГИЯ ПИЛОТНОГО ТЕСТИРОВАНИЯ</vt:lpstr>
      <vt:lpstr>ТЕХНОЛОГИЧЕСКАЯ ГОТОВНОСТЬ И ИНТЕЛЛЕКТУАЛЬНАЯ СОБСТВЕННОСТЬ</vt:lpstr>
      <vt:lpstr>НАША КОМПАНИЯ</vt:lpstr>
      <vt:lpstr>КОМАНДА РАЗРАБОТЧИКОВ ИННОВАЦИОННОГО РЕШЕНИЯ</vt:lpstr>
      <vt:lpstr>ЗАВЕРШАЮЩИЙ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micopilot</dc:creator>
  <cp:lastModifiedBy>Microsoft Office User</cp:lastModifiedBy>
  <cp:revision>77</cp:revision>
  <cp:lastPrinted>2025-07-15T16:14:08Z</cp:lastPrinted>
  <dcterms:created xsi:type="dcterms:W3CDTF">2025-06-17T11:55:02Z</dcterms:created>
  <dcterms:modified xsi:type="dcterms:W3CDTF">2025-07-15T16:34:36Z</dcterms:modified>
</cp:coreProperties>
</file>