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89" r:id="rId4"/>
    <p:sldId id="291" r:id="rId5"/>
    <p:sldId id="292" r:id="rId6"/>
    <p:sldId id="293" r:id="rId7"/>
    <p:sldId id="295" r:id="rId8"/>
    <p:sldId id="297" r:id="rId9"/>
    <p:sldId id="304" r:id="rId10"/>
    <p:sldId id="301" r:id="rId11"/>
    <p:sldId id="302" r:id="rId12"/>
    <p:sldId id="305" r:id="rId13"/>
    <p:sldId id="306" r:id="rId14"/>
    <p:sldId id="307" r:id="rId15"/>
    <p:sldId id="309" r:id="rId16"/>
    <p:sldId id="310" r:id="rId17"/>
    <p:sldId id="311" r:id="rId18"/>
    <p:sldId id="312" r:id="rId19"/>
  </p:sldIdLst>
  <p:sldSz cx="12192000" cy="6858000"/>
  <p:notesSz cx="6858000" cy="9144000"/>
  <p:defaultTextStyle>
    <a:defPPr>
      <a:defRPr lang="ru-RU"/>
    </a:defPPr>
    <a:lvl1pPr marL="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9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8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7" algn="l" defTabSz="91422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>
        <p:scale>
          <a:sx n="80" d="100"/>
          <a:sy n="80" d="100"/>
        </p:scale>
        <p:origin x="1566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AF01-D487-4B20-99D0-C79661C98871}" type="datetimeFigureOut">
              <a:rPr lang="ru-RU" smtClean="0"/>
              <a:t>30.01.2024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463B0-C307-4C1D-B89D-256AA987A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03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85AAFE-C785-4805-9825-18C330805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46200"/>
            <a:ext cx="9144000" cy="10414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87600"/>
            <a:ext cx="9144000" cy="86766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CDCCCC-B943-4AE6-BE04-AB7B892165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8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1971AE-151A-4838-94E2-4ED91BFCA9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075" y="765175"/>
            <a:ext cx="11510963" cy="1617718"/>
          </a:xfr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3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7085B6EC-3E96-4A23-B087-210919B3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AD1B-7F60-4E84-BA0E-5E93F6FA03FB}" type="datetime1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A7C4E1-A788-4E56-8ED5-A71B1C19F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D664DD-76C8-49BC-B5F9-A51223E0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327" y="6356362"/>
            <a:ext cx="702819" cy="365125"/>
          </a:xfrm>
          <a:prstGeom prst="rect">
            <a:avLst/>
          </a:prstGeom>
        </p:spPr>
        <p:txBody>
          <a:bodyPr/>
          <a:lstStyle/>
          <a:p>
            <a:fld id="{0FCDCCCC-B943-4AE6-BE04-AB7B8921650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2400BFC-EAE4-411E-A36F-76C16F624AD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15386" y="847471"/>
            <a:ext cx="11617534" cy="468313"/>
          </a:xfrm>
        </p:spPr>
        <p:txBody>
          <a:bodyPr>
            <a:normAutofit/>
          </a:bodyPr>
          <a:lstStyle>
            <a:lvl1pPr marL="0" indent="0" algn="l">
              <a:buNone/>
              <a:defRPr sz="1452"/>
            </a:lvl1pPr>
            <a:lvl2pPr marL="289378" indent="0" algn="ctr">
              <a:buNone/>
              <a:defRPr sz="1266"/>
            </a:lvl2pPr>
            <a:lvl3pPr marL="578755" indent="0" algn="ctr">
              <a:buNone/>
              <a:defRPr sz="1141"/>
            </a:lvl3pPr>
            <a:lvl4pPr marL="868132" indent="0" algn="ctr">
              <a:buNone/>
              <a:defRPr sz="1013"/>
            </a:lvl4pPr>
            <a:lvl5pPr marL="1157510" indent="0" algn="ctr">
              <a:buNone/>
              <a:defRPr sz="1013"/>
            </a:lvl5pPr>
            <a:lvl6pPr marL="1446887" indent="0" algn="ctr">
              <a:buNone/>
              <a:defRPr sz="1013"/>
            </a:lvl6pPr>
            <a:lvl7pPr marL="1736266" indent="0" algn="ctr">
              <a:buNone/>
              <a:defRPr sz="1013"/>
            </a:lvl7pPr>
            <a:lvl8pPr marL="2025644" indent="0" algn="ctr">
              <a:buNone/>
              <a:defRPr sz="1013"/>
            </a:lvl8pPr>
            <a:lvl9pPr marL="2315021" indent="0" algn="ctr">
              <a:buNone/>
              <a:defRPr sz="1013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D12FDCF-E0BF-45DA-BA45-937202EB6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77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>
            <a:extLst>
              <a:ext uri="{FF2B5EF4-FFF2-40B4-BE49-F238E27FC236}">
                <a16:creationId xmlns:a16="http://schemas.microsoft.com/office/drawing/2014/main" id="{BD75D5D4-D6FB-4A3B-9EF6-D7AC43F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27D4-38E5-4F58-99ED-91333644504C}" type="datetime1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D2BB2D-D4B7-42E2-8E05-E62D6152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52DEE4-AF81-4D1B-A50C-554AC287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DE89EEC-7E64-43D9-83AA-5233EFD83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107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7BC537-3D16-4E86-AF0E-1CB11CBEC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>
            <a:extLst>
              <a:ext uri="{FF2B5EF4-FFF2-40B4-BE49-F238E27FC236}">
                <a16:creationId xmlns:a16="http://schemas.microsoft.com/office/drawing/2014/main" id="{BD75D5D4-D6FB-4A3B-9EF6-D7AC43F8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E27D4-38E5-4F58-99ED-91333644504C}" type="datetime1">
              <a:rPr lang="ru-RU" smtClean="0"/>
              <a:t>30.01.2024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9D2BB2D-D4B7-42E2-8E05-E62D61522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52DEE4-AF81-4D1B-A50C-554AC287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FCDCCCC-B943-4AE6-BE04-AB7B89216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DE89EEC-7E64-43D9-83AA-5233EFD83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ru-RU" dirty="0"/>
              <a:t>КОМАНДА</a:t>
            </a:r>
          </a:p>
        </p:txBody>
      </p:sp>
      <p:sp>
        <p:nvSpPr>
          <p:cNvPr id="38" name="Рисунок 37">
            <a:extLst>
              <a:ext uri="{FF2B5EF4-FFF2-40B4-BE49-F238E27FC236}">
                <a16:creationId xmlns:a16="http://schemas.microsoft.com/office/drawing/2014/main" id="{8B5DEB69-6931-4D98-9BBC-63E4F7F427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159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Рисунок 37">
            <a:extLst>
              <a:ext uri="{FF2B5EF4-FFF2-40B4-BE49-F238E27FC236}">
                <a16:creationId xmlns:a16="http://schemas.microsoft.com/office/drawing/2014/main" id="{48B48E97-9A20-4C48-8A21-6FD7E2963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7158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Рисунок 37">
            <a:extLst>
              <a:ext uri="{FF2B5EF4-FFF2-40B4-BE49-F238E27FC236}">
                <a16:creationId xmlns:a16="http://schemas.microsoft.com/office/drawing/2014/main" id="{9D4E32B5-1AEE-4B73-AF65-6A9B704F6A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51559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Рисунок 37">
            <a:extLst>
              <a:ext uri="{FF2B5EF4-FFF2-40B4-BE49-F238E27FC236}">
                <a16:creationId xmlns:a16="http://schemas.microsoft.com/office/drawing/2014/main" id="{F448F3C6-4CC1-439C-9EFC-989BC537D6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07158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Рисунок 37">
            <a:extLst>
              <a:ext uri="{FF2B5EF4-FFF2-40B4-BE49-F238E27FC236}">
                <a16:creationId xmlns:a16="http://schemas.microsoft.com/office/drawing/2014/main" id="{A1C4AA82-5540-4E05-A4F9-D3FD1EA44F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61559" y="1606676"/>
            <a:ext cx="1688280" cy="1687680"/>
          </a:xfrm>
          <a:prstGeom prst="ellipse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0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3E1784D-1021-4AD3-8352-1D95F131A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4FCB6-0811-4FCC-AA60-BF244DF48B03}" type="datetime1">
              <a:rPr lang="ru-RU" smtClean="0"/>
              <a:t>30.01.2024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D115E-CC4E-4397-B98A-8AD27B12F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F88D68-D082-4029-B8C0-A8E7CE5F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327" y="6356362"/>
            <a:ext cx="702819" cy="365125"/>
          </a:xfrm>
          <a:prstGeom prst="rect">
            <a:avLst/>
          </a:prstGeom>
        </p:spPr>
        <p:txBody>
          <a:bodyPr/>
          <a:lstStyle/>
          <a:p>
            <a:fld id="{0FCDCCCC-B943-4AE6-BE04-AB7B89216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58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CE23A-38F1-44E4-8D99-E9CD24A3A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EAD268-7E0C-4473-BF2C-A75921B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392" y="1016177"/>
            <a:ext cx="11561229" cy="516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5FB47-C828-44E8-81A6-7D70F2869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6390" y="6356362"/>
            <a:ext cx="1047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9EBE419-7AD5-4A38-B22F-DB0980052D1B}" type="datetime1">
              <a:rPr lang="ru-RU" smtClean="0"/>
              <a:t>30.01.2024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8C8EAA-BD95-4729-8C84-AB6D45F44A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9571" y="6356362"/>
            <a:ext cx="9574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797EBB71-A16C-4900-8120-78386F05C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1983" y="6356358"/>
            <a:ext cx="559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2"/>
                </a:solidFill>
              </a:defRPr>
            </a:lvl1pPr>
          </a:lstStyle>
          <a:p>
            <a:fld id="{0FCDCCCC-B943-4AE6-BE04-AB7B8921650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F16CF6-FFFE-4480-BB00-1CDA5135565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79878" y="351255"/>
            <a:ext cx="977160" cy="4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689" r:id="rId3"/>
    <p:sldLayoutId id="2147483697" r:id="rId4"/>
    <p:sldLayoutId id="2147483701" r:id="rId5"/>
    <p:sldLayoutId id="2147483690" r:id="rId6"/>
  </p:sldLayoutIdLst>
  <p:hf hdr="0" ftr="0" dt="0"/>
  <p:txStyles>
    <p:titleStyle>
      <a:lvl1pPr algn="l" defTabSz="57875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Amatic SC" panose="00000500000000000000" pitchFamily="2" charset="-79"/>
        </a:defRPr>
      </a:lvl1pPr>
    </p:titleStyle>
    <p:bodyStyle>
      <a:lvl1pPr marL="144688" indent="-144688" algn="l" defTabSz="578755" rtl="0" eaLnBrk="1" latinLnBrk="0" hangingPunct="1">
        <a:lnSpc>
          <a:spcPct val="90000"/>
        </a:lnSpc>
        <a:spcBef>
          <a:spcPts val="631"/>
        </a:spcBef>
        <a:buFont typeface="Arial" panose="020B0604020202020204" pitchFamily="34" charset="0"/>
        <a:buChar char="•"/>
        <a:defRPr sz="1452" kern="1200">
          <a:solidFill>
            <a:schemeClr val="tx2"/>
          </a:solidFill>
          <a:latin typeface="+mn-lt"/>
          <a:ea typeface="+mn-ea"/>
          <a:cs typeface="+mn-cs"/>
        </a:defRPr>
      </a:lvl1pPr>
      <a:lvl2pPr marL="434067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271" kern="1200">
          <a:solidFill>
            <a:schemeClr val="tx2"/>
          </a:solidFill>
          <a:latin typeface="+mn-lt"/>
          <a:ea typeface="+mn-ea"/>
          <a:cs typeface="+mn-cs"/>
        </a:defRPr>
      </a:lvl2pPr>
      <a:lvl3pPr marL="723445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997" kern="1200">
          <a:solidFill>
            <a:schemeClr val="tx2"/>
          </a:solidFill>
          <a:latin typeface="+mn-lt"/>
          <a:ea typeface="+mn-ea"/>
          <a:cs typeface="+mn-cs"/>
        </a:defRPr>
      </a:lvl3pPr>
      <a:lvl4pPr marL="1012822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907" kern="1200">
          <a:solidFill>
            <a:schemeClr val="tx2"/>
          </a:solidFill>
          <a:latin typeface="+mn-lt"/>
          <a:ea typeface="+mn-ea"/>
          <a:cs typeface="+mn-cs"/>
        </a:defRPr>
      </a:lvl4pPr>
      <a:lvl5pPr marL="1302200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907" kern="1200">
          <a:solidFill>
            <a:schemeClr val="tx2"/>
          </a:solidFill>
          <a:latin typeface="+mn-lt"/>
          <a:ea typeface="+mn-ea"/>
          <a:cs typeface="+mn-cs"/>
        </a:defRPr>
      </a:lvl5pPr>
      <a:lvl6pPr marL="1591576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880955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170334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459712" indent="-144688" algn="l" defTabSz="578755" rtl="0" eaLnBrk="1" latinLnBrk="0" hangingPunct="1">
        <a:lnSpc>
          <a:spcPct val="90000"/>
        </a:lnSpc>
        <a:spcBef>
          <a:spcPts val="317"/>
        </a:spcBef>
        <a:buFont typeface="Arial" panose="020B0604020202020204" pitchFamily="34" charset="0"/>
        <a:buChar char="•"/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1pPr>
      <a:lvl2pPr marL="289378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2pPr>
      <a:lvl3pPr marL="578755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3pPr>
      <a:lvl4pPr marL="868132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4pPr>
      <a:lvl5pPr marL="1157510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5pPr>
      <a:lvl6pPr marL="1446887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6pPr>
      <a:lvl7pPr marL="1736266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7pPr>
      <a:lvl8pPr marL="2025644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8pPr>
      <a:lvl9pPr marL="2315021" algn="l" defTabSz="578755" rtl="0" eaLnBrk="1" latinLnBrk="0" hangingPunct="1">
        <a:defRPr sz="11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orient="horz" pos="4156">
          <p15:clr>
            <a:srgbClr val="F26B43"/>
          </p15:clr>
        </p15:guide>
        <p15:guide id="20" orient="horz" pos="482">
          <p15:clr>
            <a:srgbClr val="F26B43"/>
          </p15:clr>
        </p15:guide>
        <p15:guide id="21" pos="218">
          <p15:clr>
            <a:srgbClr val="F26B43"/>
          </p15:clr>
        </p15:guide>
        <p15:guide id="22" pos="7469">
          <p15:clr>
            <a:srgbClr val="F26B43"/>
          </p15:clr>
        </p15:guide>
        <p15:guide id="23" orient="horz" pos="249">
          <p15:clr>
            <a:srgbClr val="F26B43"/>
          </p15:clr>
        </p15:guide>
        <p15:guide id="2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B7033F-4792-4CE0-ADC3-E68AACD224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НОВАТОР МОСКВЫ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4E620C-EB68-4153-BC3F-D4D1063D0A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шаблон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A44A65-BEAF-4D99-ABAE-AF6EBD927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7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: скругленные углы 17">
            <a:extLst>
              <a:ext uri="{FF2B5EF4-FFF2-40B4-BE49-F238E27FC236}">
                <a16:creationId xmlns:a16="http://schemas.microsoft.com/office/drawing/2014/main" id="{4122FD68-5707-4BCB-93F0-A1F27CCB2EAF}"/>
              </a:ext>
            </a:extLst>
          </p:cNvPr>
          <p:cNvSpPr/>
          <p:nvPr/>
        </p:nvSpPr>
        <p:spPr>
          <a:xfrm>
            <a:off x="315386" y="3776303"/>
            <a:ext cx="11509200" cy="2616140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15386" y="943876"/>
            <a:ext cx="11509200" cy="2616140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6" y="1746918"/>
            <a:ext cx="9958009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 научно-публицистический задел, который имеется на данный момент по вашему проекту.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 ссылки на публикации по тематике проекта, автором или соавтором которых вы являетесь (при наличии).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865498" y="1254761"/>
            <a:ext cx="6384648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Научно-публицистический задел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Информационный задел о проекте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01527E28-304B-4222-B544-1A8DF1D99F34}"/>
              </a:ext>
            </a:extLst>
          </p:cNvPr>
          <p:cNvSpPr txBox="1"/>
          <p:nvPr/>
        </p:nvSpPr>
        <p:spPr>
          <a:xfrm>
            <a:off x="508556" y="4404030"/>
            <a:ext cx="9664144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 медийный задел, который имеется на данный момент по вашему проекту.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 ссылки на медиа источники по вашему проекту.</a:t>
            </a:r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2401CAEF-905A-4D99-92FC-6F8134DC74B8}"/>
              </a:ext>
            </a:extLst>
          </p:cNvPr>
          <p:cNvSpPr txBox="1"/>
          <p:nvPr/>
        </p:nvSpPr>
        <p:spPr>
          <a:xfrm>
            <a:off x="508556" y="2796587"/>
            <a:ext cx="3230067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/>
              <a:t>Публикации:</a:t>
            </a:r>
          </a:p>
          <a:p>
            <a:pPr marL="29972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Ссылка</a:t>
            </a:r>
          </a:p>
          <a:p>
            <a:pPr marL="29972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Ссылка </a:t>
            </a:r>
          </a:p>
        </p:txBody>
      </p:sp>
      <p:sp>
        <p:nvSpPr>
          <p:cNvPr id="35" name="object 4">
            <a:extLst>
              <a:ext uri="{FF2B5EF4-FFF2-40B4-BE49-F238E27FC236}">
                <a16:creationId xmlns:a16="http://schemas.microsoft.com/office/drawing/2014/main" id="{F873C131-D681-4903-AB62-6116257F6339}"/>
              </a:ext>
            </a:extLst>
          </p:cNvPr>
          <p:cNvSpPr txBox="1"/>
          <p:nvPr/>
        </p:nvSpPr>
        <p:spPr>
          <a:xfrm>
            <a:off x="508556" y="5316993"/>
            <a:ext cx="3230067" cy="6739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100" dirty="0"/>
              <a:t>Медиа ресурсы:</a:t>
            </a:r>
          </a:p>
          <a:p>
            <a:pPr marL="29972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Ссылка</a:t>
            </a:r>
          </a:p>
          <a:p>
            <a:pPr marL="29972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100" dirty="0"/>
              <a:t>Ссылка 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BC72D8D-144C-4829-B217-62FD16C69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368" y="1199557"/>
            <a:ext cx="396000" cy="396000"/>
          </a:xfrm>
          <a:prstGeom prst="rect">
            <a:avLst/>
          </a:prstGeom>
        </p:spPr>
      </p:pic>
      <p:sp>
        <p:nvSpPr>
          <p:cNvPr id="39" name="Номер слайда 38">
            <a:extLst>
              <a:ext uri="{FF2B5EF4-FFF2-40B4-BE49-F238E27FC236}">
                <a16:creationId xmlns:a16="http://schemas.microsoft.com/office/drawing/2014/main" id="{510793DA-8F9C-44F8-8461-AC62A44F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50E937-371F-2C6F-B68F-DAB42F564B9B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1BFAF1EF-07DD-43A1-9350-1E2A51FAF6A9}"/>
              </a:ext>
            </a:extLst>
          </p:cNvPr>
          <p:cNvSpPr txBox="1"/>
          <p:nvPr/>
        </p:nvSpPr>
        <p:spPr>
          <a:xfrm>
            <a:off x="925851" y="3895383"/>
            <a:ext cx="2893795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Медийный задел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4B234E-0AC9-433A-82AE-EC40FC13CA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374" y="3856669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52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EFBF24-49D4-4B21-8675-174EFF46499F}"/>
              </a:ext>
            </a:extLst>
          </p:cNvPr>
          <p:cNvSpPr/>
          <p:nvPr/>
        </p:nvSpPr>
        <p:spPr>
          <a:xfrm>
            <a:off x="6288450" y="1015215"/>
            <a:ext cx="5568588" cy="5401459"/>
          </a:xfrm>
          <a:prstGeom prst="roundRect">
            <a:avLst>
              <a:gd name="adj" fmla="val 36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46074" y="1015215"/>
            <a:ext cx="5568588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6" y="1907008"/>
            <a:ext cx="5406107" cy="210506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Представьте данные о том, когда были получены документы, подтверждающие интеллектуальную собственность на проект (при наличии).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Если есть уже какие-либо документы, подтверждающие ваши права на интеллектуальную собственность,  укажите название, дату регистрации и вид документа, а так же приложите их  в разделе охранных документов в вашем личном кабинете на платформе.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925851" y="1238271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Интеллектуальная собственность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98D8DFE9-BFDB-413E-9340-ABA0019E155F}"/>
              </a:ext>
            </a:extLst>
          </p:cNvPr>
          <p:cNvSpPr txBox="1"/>
          <p:nvPr/>
        </p:nvSpPr>
        <p:spPr>
          <a:xfrm>
            <a:off x="6887448" y="1238271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Защита прав на интеллектуальную собственность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129D1908-1133-41E6-B8C8-C131BA312735}"/>
              </a:ext>
            </a:extLst>
          </p:cNvPr>
          <p:cNvSpPr txBox="1"/>
          <p:nvPr/>
        </p:nvSpPr>
        <p:spPr>
          <a:xfrm>
            <a:off x="6439819" y="1907008"/>
            <a:ext cx="5406107" cy="182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Обозначьте необходимые меры по защите прав на интеллектуальную собственность. Расскажите, какие документы необходимо получить.</a:t>
            </a:r>
          </a:p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/>
              <a:t>Необходимые документы: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(патент на способ/ полезную модель/  изобретение/ промышленный образец; свидетельство, лицензирование, сертификация).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интеллектуальной собственности</a:t>
            </a: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62697C8C-B3BB-4839-950F-AEE21C1F22CF}"/>
              </a:ext>
            </a:extLst>
          </p:cNvPr>
          <p:cNvSpPr/>
          <p:nvPr/>
        </p:nvSpPr>
        <p:spPr>
          <a:xfrm>
            <a:off x="508556" y="1249568"/>
            <a:ext cx="272132" cy="354947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BC27229C-2CE9-486F-9C29-3236C1DC3283}"/>
              </a:ext>
            </a:extLst>
          </p:cNvPr>
          <p:cNvSpPr/>
          <p:nvPr/>
        </p:nvSpPr>
        <p:spPr>
          <a:xfrm>
            <a:off x="6439819" y="1281478"/>
            <a:ext cx="389997" cy="352100"/>
          </a:xfrm>
          <a:prstGeom prst="rect">
            <a:avLst/>
          </a:prstGeom>
          <a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B01047-B7C4-45C6-BDE7-6BE18C0E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8A7AF-D3A4-5FE7-2B3A-A9DA55B0CAE1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340822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8882"/>
            <a:ext cx="11510964" cy="2837793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>
                <a:latin typeface="Bahnschrift" panose="020B0502040204020203" pitchFamily="34" charset="0"/>
              </a:rPr>
              <a:t>Конкурентный анализ</a:t>
            </a:r>
            <a:endParaRPr lang="ru-RU" dirty="0"/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6"/>
            <a:ext cx="11510964" cy="2323084"/>
          </a:xfrm>
          <a:prstGeom prst="roundRect">
            <a:avLst>
              <a:gd name="adj" fmla="val 9908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5261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ru-RU" sz="1400" dirty="0"/>
              <a:t>Покажите, чем ваш проект ( продукт/изобретение/решение) отличается от конкурентов или аналогов, тех способов, как эта проблема решается клиентами сейчас.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1" y="1163679"/>
            <a:ext cx="3379021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rPr>
              <a:t>Отличие от конкурентов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393790"/>
            <a:ext cx="540610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Перечислите основных конкурентов и ближайших аналогов вашего проекта, учитывая, что  клиенты уже как-то решают эту проблему сейчас.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3801938"/>
            <a:ext cx="2811504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rPr>
              <a:t>Конкуренты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445C9F0-E1B6-405A-8FD8-CEBABA2B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12</a:t>
            </a:fld>
            <a:endParaRPr lang="ru-RU"/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496C7B2-D72B-46A1-A8D1-4A00A88D5E56}"/>
              </a:ext>
            </a:extLst>
          </p:cNvPr>
          <p:cNvGrpSpPr/>
          <p:nvPr/>
        </p:nvGrpSpPr>
        <p:grpSpPr>
          <a:xfrm>
            <a:off x="454365" y="3738263"/>
            <a:ext cx="393530" cy="402735"/>
            <a:chOff x="2015794" y="3251437"/>
            <a:chExt cx="393530" cy="402735"/>
          </a:xfrm>
        </p:grpSpPr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0F9D5886-49C9-48E4-B5B6-96321D3BF5DC}"/>
                </a:ext>
              </a:extLst>
            </p:cNvPr>
            <p:cNvSpPr/>
            <p:nvPr/>
          </p:nvSpPr>
          <p:spPr>
            <a:xfrm>
              <a:off x="2015794" y="3282505"/>
              <a:ext cx="251422" cy="304928"/>
            </a:xfrm>
            <a:custGeom>
              <a:avLst/>
              <a:gdLst/>
              <a:ahLst/>
              <a:cxnLst/>
              <a:rect l="l" t="t" r="r" b="b"/>
              <a:pathLst>
                <a:path w="277494" h="336550">
                  <a:moveTo>
                    <a:pt x="196850" y="0"/>
                  </a:moveTo>
                  <a:lnTo>
                    <a:pt x="150495" y="6984"/>
                  </a:lnTo>
                  <a:lnTo>
                    <a:pt x="107315" y="24129"/>
                  </a:lnTo>
                  <a:lnTo>
                    <a:pt x="67945" y="51434"/>
                  </a:lnTo>
                  <a:lnTo>
                    <a:pt x="37465" y="85724"/>
                  </a:lnTo>
                  <a:lnTo>
                    <a:pt x="17780" y="119379"/>
                  </a:lnTo>
                  <a:lnTo>
                    <a:pt x="5080" y="155574"/>
                  </a:lnTo>
                  <a:lnTo>
                    <a:pt x="0" y="194309"/>
                  </a:lnTo>
                  <a:lnTo>
                    <a:pt x="0" y="215899"/>
                  </a:lnTo>
                  <a:lnTo>
                    <a:pt x="6350" y="253999"/>
                  </a:lnTo>
                  <a:lnTo>
                    <a:pt x="19685" y="290194"/>
                  </a:lnTo>
                  <a:lnTo>
                    <a:pt x="40005" y="323214"/>
                  </a:lnTo>
                  <a:lnTo>
                    <a:pt x="50165" y="336549"/>
                  </a:lnTo>
                  <a:lnTo>
                    <a:pt x="71120" y="315594"/>
                  </a:lnTo>
                  <a:lnTo>
                    <a:pt x="51435" y="315594"/>
                  </a:lnTo>
                  <a:lnTo>
                    <a:pt x="42545" y="302259"/>
                  </a:lnTo>
                  <a:lnTo>
                    <a:pt x="23495" y="261619"/>
                  </a:lnTo>
                  <a:lnTo>
                    <a:pt x="15240" y="218439"/>
                  </a:lnTo>
                  <a:lnTo>
                    <a:pt x="14605" y="202564"/>
                  </a:lnTo>
                  <a:lnTo>
                    <a:pt x="14605" y="189864"/>
                  </a:lnTo>
                  <a:lnTo>
                    <a:pt x="22860" y="147319"/>
                  </a:lnTo>
                  <a:lnTo>
                    <a:pt x="40640" y="107314"/>
                  </a:lnTo>
                  <a:lnTo>
                    <a:pt x="67310" y="71754"/>
                  </a:lnTo>
                  <a:lnTo>
                    <a:pt x="100965" y="44449"/>
                  </a:lnTo>
                  <a:lnTo>
                    <a:pt x="146050" y="22859"/>
                  </a:lnTo>
                  <a:lnTo>
                    <a:pt x="194945" y="14604"/>
                  </a:lnTo>
                  <a:lnTo>
                    <a:pt x="277495" y="14604"/>
                  </a:lnTo>
                  <a:lnTo>
                    <a:pt x="227965" y="1904"/>
                  </a:lnTo>
                  <a:lnTo>
                    <a:pt x="196850" y="0"/>
                  </a:lnTo>
                  <a:close/>
                </a:path>
                <a:path w="277494" h="336550">
                  <a:moveTo>
                    <a:pt x="172085" y="43179"/>
                  </a:moveTo>
                  <a:lnTo>
                    <a:pt x="133350" y="61594"/>
                  </a:lnTo>
                  <a:lnTo>
                    <a:pt x="125095" y="100329"/>
                  </a:lnTo>
                  <a:lnTo>
                    <a:pt x="128905" y="112394"/>
                  </a:lnTo>
                  <a:lnTo>
                    <a:pt x="137795" y="125094"/>
                  </a:lnTo>
                  <a:lnTo>
                    <a:pt x="137795" y="147319"/>
                  </a:lnTo>
                  <a:lnTo>
                    <a:pt x="85090" y="173354"/>
                  </a:lnTo>
                  <a:lnTo>
                    <a:pt x="64770" y="205739"/>
                  </a:lnTo>
                  <a:lnTo>
                    <a:pt x="64770" y="301624"/>
                  </a:lnTo>
                  <a:lnTo>
                    <a:pt x="51435" y="315594"/>
                  </a:lnTo>
                  <a:lnTo>
                    <a:pt x="71120" y="315594"/>
                  </a:lnTo>
                  <a:lnTo>
                    <a:pt x="100330" y="286384"/>
                  </a:lnTo>
                  <a:lnTo>
                    <a:pt x="79375" y="286384"/>
                  </a:lnTo>
                  <a:lnTo>
                    <a:pt x="79375" y="198119"/>
                  </a:lnTo>
                  <a:lnTo>
                    <a:pt x="83820" y="190499"/>
                  </a:lnTo>
                  <a:lnTo>
                    <a:pt x="146050" y="159384"/>
                  </a:lnTo>
                  <a:lnTo>
                    <a:pt x="227330" y="159384"/>
                  </a:lnTo>
                  <a:lnTo>
                    <a:pt x="231140" y="155574"/>
                  </a:lnTo>
                  <a:lnTo>
                    <a:pt x="210185" y="155574"/>
                  </a:lnTo>
                  <a:lnTo>
                    <a:pt x="194945" y="147319"/>
                  </a:lnTo>
                  <a:lnTo>
                    <a:pt x="194945" y="144779"/>
                  </a:lnTo>
                  <a:lnTo>
                    <a:pt x="151765" y="144779"/>
                  </a:lnTo>
                  <a:lnTo>
                    <a:pt x="151765" y="120649"/>
                  </a:lnTo>
                  <a:lnTo>
                    <a:pt x="139700" y="102869"/>
                  </a:lnTo>
                  <a:lnTo>
                    <a:pt x="137795" y="96519"/>
                  </a:lnTo>
                  <a:lnTo>
                    <a:pt x="138430" y="89534"/>
                  </a:lnTo>
                  <a:lnTo>
                    <a:pt x="139700" y="86994"/>
                  </a:lnTo>
                  <a:lnTo>
                    <a:pt x="207645" y="86994"/>
                  </a:lnTo>
                  <a:lnTo>
                    <a:pt x="206375" y="78104"/>
                  </a:lnTo>
                  <a:lnTo>
                    <a:pt x="205105" y="72389"/>
                  </a:lnTo>
                  <a:lnTo>
                    <a:pt x="142875" y="72389"/>
                  </a:lnTo>
                  <a:lnTo>
                    <a:pt x="151130" y="62864"/>
                  </a:lnTo>
                  <a:lnTo>
                    <a:pt x="161925" y="58419"/>
                  </a:lnTo>
                  <a:lnTo>
                    <a:pt x="197485" y="58419"/>
                  </a:lnTo>
                  <a:lnTo>
                    <a:pt x="194945" y="54609"/>
                  </a:lnTo>
                  <a:lnTo>
                    <a:pt x="184150" y="46989"/>
                  </a:lnTo>
                  <a:lnTo>
                    <a:pt x="172085" y="43179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9AF7E0F7-D3BB-4FF1-9F25-D6A10B79B44D}"/>
                </a:ext>
              </a:extLst>
            </p:cNvPr>
            <p:cNvSpPr/>
            <p:nvPr/>
          </p:nvSpPr>
          <p:spPr>
            <a:xfrm>
              <a:off x="2088286" y="3295738"/>
              <a:ext cx="233009" cy="246814"/>
            </a:xfrm>
            <a:prstGeom prst="rect">
              <a:avLst/>
            </a:prstGeom>
            <a:blipFill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A0D090E3-1E5A-4A20-8902-B88C02E7D892}"/>
                </a:ext>
              </a:extLst>
            </p:cNvPr>
            <p:cNvSpPr/>
            <p:nvPr/>
          </p:nvSpPr>
          <p:spPr>
            <a:xfrm>
              <a:off x="2050890" y="3251437"/>
              <a:ext cx="358434" cy="402735"/>
            </a:xfrm>
            <a:custGeom>
              <a:avLst/>
              <a:gdLst/>
              <a:ahLst/>
              <a:cxnLst/>
              <a:rect l="l" t="t" r="r" b="b"/>
              <a:pathLst>
                <a:path w="395605" h="444500">
                  <a:moveTo>
                    <a:pt x="43815" y="390525"/>
                  </a:moveTo>
                  <a:lnTo>
                    <a:pt x="0" y="433705"/>
                  </a:lnTo>
                  <a:lnTo>
                    <a:pt x="10159" y="444500"/>
                  </a:lnTo>
                  <a:lnTo>
                    <a:pt x="53975" y="400685"/>
                  </a:lnTo>
                  <a:lnTo>
                    <a:pt x="43815" y="390525"/>
                  </a:lnTo>
                  <a:close/>
                </a:path>
                <a:path w="395605" h="444500">
                  <a:moveTo>
                    <a:pt x="72390" y="412750"/>
                  </a:moveTo>
                  <a:lnTo>
                    <a:pt x="50800" y="434340"/>
                  </a:lnTo>
                  <a:lnTo>
                    <a:pt x="60960" y="444500"/>
                  </a:lnTo>
                  <a:lnTo>
                    <a:pt x="82550" y="422910"/>
                  </a:lnTo>
                  <a:lnTo>
                    <a:pt x="72390" y="412750"/>
                  </a:lnTo>
                  <a:close/>
                </a:path>
                <a:path w="395605" h="444500">
                  <a:moveTo>
                    <a:pt x="345440" y="88900"/>
                  </a:moveTo>
                  <a:lnTo>
                    <a:pt x="59055" y="375285"/>
                  </a:lnTo>
                  <a:lnTo>
                    <a:pt x="66040" y="380365"/>
                  </a:lnTo>
                  <a:lnTo>
                    <a:pt x="79375" y="389890"/>
                  </a:lnTo>
                  <a:lnTo>
                    <a:pt x="121920" y="412115"/>
                  </a:lnTo>
                  <a:lnTo>
                    <a:pt x="167640" y="423545"/>
                  </a:lnTo>
                  <a:lnTo>
                    <a:pt x="198755" y="424815"/>
                  </a:lnTo>
                  <a:lnTo>
                    <a:pt x="213995" y="424180"/>
                  </a:lnTo>
                  <a:lnTo>
                    <a:pt x="259715" y="414020"/>
                  </a:lnTo>
                  <a:lnTo>
                    <a:pt x="193675" y="410210"/>
                  </a:lnTo>
                  <a:lnTo>
                    <a:pt x="180975" y="410210"/>
                  </a:lnTo>
                  <a:lnTo>
                    <a:pt x="142875" y="403225"/>
                  </a:lnTo>
                  <a:lnTo>
                    <a:pt x="106680" y="389255"/>
                  </a:lnTo>
                  <a:lnTo>
                    <a:pt x="85090" y="375920"/>
                  </a:lnTo>
                  <a:lnTo>
                    <a:pt x="344805" y="110490"/>
                  </a:lnTo>
                  <a:lnTo>
                    <a:pt x="361950" y="110490"/>
                  </a:lnTo>
                  <a:lnTo>
                    <a:pt x="359410" y="106680"/>
                  </a:lnTo>
                  <a:lnTo>
                    <a:pt x="345440" y="88900"/>
                  </a:lnTo>
                  <a:close/>
                </a:path>
                <a:path w="395605" h="444500">
                  <a:moveTo>
                    <a:pt x="314960" y="215265"/>
                  </a:moveTo>
                  <a:lnTo>
                    <a:pt x="278765" y="215265"/>
                  </a:lnTo>
                  <a:lnTo>
                    <a:pt x="265430" y="219710"/>
                  </a:lnTo>
                  <a:lnTo>
                    <a:pt x="257810" y="230505"/>
                  </a:lnTo>
                  <a:lnTo>
                    <a:pt x="251460" y="271780"/>
                  </a:lnTo>
                  <a:lnTo>
                    <a:pt x="253365" y="277495"/>
                  </a:lnTo>
                  <a:lnTo>
                    <a:pt x="266065" y="297180"/>
                  </a:lnTo>
                  <a:lnTo>
                    <a:pt x="266065" y="319405"/>
                  </a:lnTo>
                  <a:lnTo>
                    <a:pt x="198755" y="353060"/>
                  </a:lnTo>
                  <a:lnTo>
                    <a:pt x="193675" y="360680"/>
                  </a:lnTo>
                  <a:lnTo>
                    <a:pt x="193675" y="410210"/>
                  </a:lnTo>
                  <a:lnTo>
                    <a:pt x="269240" y="410210"/>
                  </a:lnTo>
                  <a:lnTo>
                    <a:pt x="272415" y="408940"/>
                  </a:lnTo>
                  <a:lnTo>
                    <a:pt x="214629" y="408940"/>
                  </a:lnTo>
                  <a:lnTo>
                    <a:pt x="207645" y="368935"/>
                  </a:lnTo>
                  <a:lnTo>
                    <a:pt x="207645" y="365760"/>
                  </a:lnTo>
                  <a:lnTo>
                    <a:pt x="208915" y="363220"/>
                  </a:lnTo>
                  <a:lnTo>
                    <a:pt x="271145" y="332105"/>
                  </a:lnTo>
                  <a:lnTo>
                    <a:pt x="287020" y="332105"/>
                  </a:lnTo>
                  <a:lnTo>
                    <a:pt x="287020" y="328295"/>
                  </a:lnTo>
                  <a:lnTo>
                    <a:pt x="280035" y="320675"/>
                  </a:lnTo>
                  <a:lnTo>
                    <a:pt x="280035" y="292735"/>
                  </a:lnTo>
                  <a:lnTo>
                    <a:pt x="267335" y="273685"/>
                  </a:lnTo>
                  <a:lnTo>
                    <a:pt x="266700" y="272415"/>
                  </a:lnTo>
                  <a:lnTo>
                    <a:pt x="266065" y="269875"/>
                  </a:lnTo>
                  <a:lnTo>
                    <a:pt x="266065" y="268605"/>
                  </a:lnTo>
                  <a:lnTo>
                    <a:pt x="267335" y="258445"/>
                  </a:lnTo>
                  <a:lnTo>
                    <a:pt x="322580" y="258445"/>
                  </a:lnTo>
                  <a:lnTo>
                    <a:pt x="322580" y="243840"/>
                  </a:lnTo>
                  <a:lnTo>
                    <a:pt x="269875" y="243840"/>
                  </a:lnTo>
                  <a:lnTo>
                    <a:pt x="271780" y="232410"/>
                  </a:lnTo>
                  <a:lnTo>
                    <a:pt x="274955" y="229870"/>
                  </a:lnTo>
                  <a:lnTo>
                    <a:pt x="319405" y="229870"/>
                  </a:lnTo>
                  <a:lnTo>
                    <a:pt x="319405" y="218440"/>
                  </a:lnTo>
                  <a:lnTo>
                    <a:pt x="314960" y="215265"/>
                  </a:lnTo>
                  <a:close/>
                </a:path>
                <a:path w="395605" h="444500">
                  <a:moveTo>
                    <a:pt x="287020" y="328295"/>
                  </a:moveTo>
                  <a:lnTo>
                    <a:pt x="287020" y="384810"/>
                  </a:lnTo>
                  <a:lnTo>
                    <a:pt x="252095" y="400685"/>
                  </a:lnTo>
                  <a:lnTo>
                    <a:pt x="214629" y="408940"/>
                  </a:lnTo>
                  <a:lnTo>
                    <a:pt x="272415" y="408940"/>
                  </a:lnTo>
                  <a:lnTo>
                    <a:pt x="315595" y="384175"/>
                  </a:lnTo>
                  <a:lnTo>
                    <a:pt x="326390" y="375920"/>
                  </a:lnTo>
                  <a:lnTo>
                    <a:pt x="301625" y="375920"/>
                  </a:lnTo>
                  <a:lnTo>
                    <a:pt x="301625" y="347980"/>
                  </a:lnTo>
                  <a:lnTo>
                    <a:pt x="314325" y="335280"/>
                  </a:lnTo>
                  <a:lnTo>
                    <a:pt x="294640" y="335280"/>
                  </a:lnTo>
                  <a:lnTo>
                    <a:pt x="291465" y="332105"/>
                  </a:lnTo>
                  <a:lnTo>
                    <a:pt x="287020" y="328295"/>
                  </a:lnTo>
                  <a:close/>
                </a:path>
                <a:path w="395605" h="444500">
                  <a:moveTo>
                    <a:pt x="151765" y="354965"/>
                  </a:moveTo>
                  <a:lnTo>
                    <a:pt x="130175" y="376555"/>
                  </a:lnTo>
                  <a:lnTo>
                    <a:pt x="140335" y="386715"/>
                  </a:lnTo>
                  <a:lnTo>
                    <a:pt x="161925" y="365125"/>
                  </a:lnTo>
                  <a:lnTo>
                    <a:pt x="151765" y="354965"/>
                  </a:lnTo>
                  <a:close/>
                </a:path>
                <a:path w="395605" h="444500">
                  <a:moveTo>
                    <a:pt x="337820" y="326390"/>
                  </a:moveTo>
                  <a:lnTo>
                    <a:pt x="337820" y="342265"/>
                  </a:lnTo>
                  <a:lnTo>
                    <a:pt x="328930" y="352425"/>
                  </a:lnTo>
                  <a:lnTo>
                    <a:pt x="320040" y="360680"/>
                  </a:lnTo>
                  <a:lnTo>
                    <a:pt x="310515" y="368935"/>
                  </a:lnTo>
                  <a:lnTo>
                    <a:pt x="301625" y="375920"/>
                  </a:lnTo>
                  <a:lnTo>
                    <a:pt x="326390" y="375920"/>
                  </a:lnTo>
                  <a:lnTo>
                    <a:pt x="327660" y="374015"/>
                  </a:lnTo>
                  <a:lnTo>
                    <a:pt x="339725" y="362585"/>
                  </a:lnTo>
                  <a:lnTo>
                    <a:pt x="350520" y="350520"/>
                  </a:lnTo>
                  <a:lnTo>
                    <a:pt x="359410" y="339090"/>
                  </a:lnTo>
                  <a:lnTo>
                    <a:pt x="363855" y="332105"/>
                  </a:lnTo>
                  <a:lnTo>
                    <a:pt x="364480" y="330835"/>
                  </a:lnTo>
                  <a:lnTo>
                    <a:pt x="346710" y="330835"/>
                  </a:lnTo>
                  <a:lnTo>
                    <a:pt x="337820" y="326390"/>
                  </a:lnTo>
                  <a:close/>
                </a:path>
                <a:path w="395605" h="444500">
                  <a:moveTo>
                    <a:pt x="287020" y="332105"/>
                  </a:moveTo>
                  <a:lnTo>
                    <a:pt x="271145" y="332105"/>
                  </a:lnTo>
                  <a:lnTo>
                    <a:pt x="287020" y="347980"/>
                  </a:lnTo>
                  <a:lnTo>
                    <a:pt x="287020" y="332105"/>
                  </a:lnTo>
                  <a:close/>
                </a:path>
                <a:path w="395605" h="444500">
                  <a:moveTo>
                    <a:pt x="337820" y="332105"/>
                  </a:moveTo>
                  <a:lnTo>
                    <a:pt x="317500" y="332105"/>
                  </a:lnTo>
                  <a:lnTo>
                    <a:pt x="337820" y="342265"/>
                  </a:lnTo>
                  <a:lnTo>
                    <a:pt x="337820" y="332105"/>
                  </a:lnTo>
                  <a:close/>
                </a:path>
                <a:path w="395605" h="444500">
                  <a:moveTo>
                    <a:pt x="210185" y="281940"/>
                  </a:moveTo>
                  <a:lnTo>
                    <a:pt x="166370" y="325755"/>
                  </a:lnTo>
                  <a:lnTo>
                    <a:pt x="176530" y="335915"/>
                  </a:lnTo>
                  <a:lnTo>
                    <a:pt x="220345" y="292100"/>
                  </a:lnTo>
                  <a:lnTo>
                    <a:pt x="210185" y="281940"/>
                  </a:lnTo>
                  <a:close/>
                </a:path>
                <a:path w="395605" h="444500">
                  <a:moveTo>
                    <a:pt x="322580" y="219710"/>
                  </a:moveTo>
                  <a:lnTo>
                    <a:pt x="322580" y="272415"/>
                  </a:lnTo>
                  <a:lnTo>
                    <a:pt x="321310" y="273685"/>
                  </a:lnTo>
                  <a:lnTo>
                    <a:pt x="308610" y="292735"/>
                  </a:lnTo>
                  <a:lnTo>
                    <a:pt x="308610" y="320675"/>
                  </a:lnTo>
                  <a:lnTo>
                    <a:pt x="294640" y="335280"/>
                  </a:lnTo>
                  <a:lnTo>
                    <a:pt x="314325" y="335280"/>
                  </a:lnTo>
                  <a:lnTo>
                    <a:pt x="317500" y="332105"/>
                  </a:lnTo>
                  <a:lnTo>
                    <a:pt x="337820" y="332105"/>
                  </a:lnTo>
                  <a:lnTo>
                    <a:pt x="337820" y="326390"/>
                  </a:lnTo>
                  <a:lnTo>
                    <a:pt x="323215" y="319405"/>
                  </a:lnTo>
                  <a:lnTo>
                    <a:pt x="323215" y="297180"/>
                  </a:lnTo>
                  <a:lnTo>
                    <a:pt x="336550" y="277495"/>
                  </a:lnTo>
                  <a:lnTo>
                    <a:pt x="337820" y="271780"/>
                  </a:lnTo>
                  <a:lnTo>
                    <a:pt x="335915" y="258445"/>
                  </a:lnTo>
                  <a:lnTo>
                    <a:pt x="334010" y="243840"/>
                  </a:lnTo>
                  <a:lnTo>
                    <a:pt x="332740" y="233680"/>
                  </a:lnTo>
                  <a:lnTo>
                    <a:pt x="330835" y="229870"/>
                  </a:lnTo>
                  <a:lnTo>
                    <a:pt x="326390" y="221615"/>
                  </a:lnTo>
                  <a:lnTo>
                    <a:pt x="322580" y="219710"/>
                  </a:lnTo>
                  <a:close/>
                </a:path>
                <a:path w="395605" h="444500">
                  <a:moveTo>
                    <a:pt x="361950" y="110490"/>
                  </a:moveTo>
                  <a:lnTo>
                    <a:pt x="344805" y="110490"/>
                  </a:lnTo>
                  <a:lnTo>
                    <a:pt x="352425" y="120650"/>
                  </a:lnTo>
                  <a:lnTo>
                    <a:pt x="358775" y="131445"/>
                  </a:lnTo>
                  <a:lnTo>
                    <a:pt x="375920" y="177800"/>
                  </a:lnTo>
                  <a:lnTo>
                    <a:pt x="381000" y="226695"/>
                  </a:lnTo>
                  <a:lnTo>
                    <a:pt x="380365" y="238760"/>
                  </a:lnTo>
                  <a:lnTo>
                    <a:pt x="369570" y="287020"/>
                  </a:lnTo>
                  <a:lnTo>
                    <a:pt x="346710" y="330835"/>
                  </a:lnTo>
                  <a:lnTo>
                    <a:pt x="364480" y="330835"/>
                  </a:lnTo>
                  <a:lnTo>
                    <a:pt x="384810" y="289560"/>
                  </a:lnTo>
                  <a:lnTo>
                    <a:pt x="393700" y="249555"/>
                  </a:lnTo>
                  <a:lnTo>
                    <a:pt x="395483" y="221615"/>
                  </a:lnTo>
                  <a:lnTo>
                    <a:pt x="395605" y="208915"/>
                  </a:lnTo>
                  <a:lnTo>
                    <a:pt x="388620" y="168910"/>
                  </a:lnTo>
                  <a:lnTo>
                    <a:pt x="374015" y="130810"/>
                  </a:lnTo>
                  <a:lnTo>
                    <a:pt x="367030" y="118110"/>
                  </a:lnTo>
                  <a:lnTo>
                    <a:pt x="361950" y="110490"/>
                  </a:lnTo>
                  <a:close/>
                </a:path>
                <a:path w="395605" h="444500">
                  <a:moveTo>
                    <a:pt x="322580" y="258445"/>
                  </a:moveTo>
                  <a:lnTo>
                    <a:pt x="321310" y="258445"/>
                  </a:lnTo>
                  <a:lnTo>
                    <a:pt x="322580" y="268605"/>
                  </a:lnTo>
                  <a:lnTo>
                    <a:pt x="322580" y="258445"/>
                  </a:lnTo>
                  <a:close/>
                </a:path>
                <a:path w="395605" h="444500">
                  <a:moveTo>
                    <a:pt x="319405" y="229870"/>
                  </a:moveTo>
                  <a:lnTo>
                    <a:pt x="314325" y="229870"/>
                  </a:lnTo>
                  <a:lnTo>
                    <a:pt x="317500" y="232410"/>
                  </a:lnTo>
                  <a:lnTo>
                    <a:pt x="319405" y="243840"/>
                  </a:lnTo>
                  <a:lnTo>
                    <a:pt x="319405" y="229870"/>
                  </a:lnTo>
                  <a:close/>
                </a:path>
                <a:path w="395605" h="444500">
                  <a:moveTo>
                    <a:pt x="319405" y="218440"/>
                  </a:moveTo>
                  <a:lnTo>
                    <a:pt x="319405" y="243840"/>
                  </a:lnTo>
                  <a:lnTo>
                    <a:pt x="322580" y="243840"/>
                  </a:lnTo>
                  <a:lnTo>
                    <a:pt x="322580" y="219710"/>
                  </a:lnTo>
                  <a:lnTo>
                    <a:pt x="319405" y="218440"/>
                  </a:lnTo>
                  <a:close/>
                </a:path>
                <a:path w="395605" h="444500">
                  <a:moveTo>
                    <a:pt x="340360" y="159385"/>
                  </a:moveTo>
                  <a:lnTo>
                    <a:pt x="311150" y="187960"/>
                  </a:lnTo>
                  <a:lnTo>
                    <a:pt x="321310" y="198755"/>
                  </a:lnTo>
                  <a:lnTo>
                    <a:pt x="350520" y="169545"/>
                  </a:lnTo>
                  <a:lnTo>
                    <a:pt x="340360" y="159385"/>
                  </a:lnTo>
                  <a:close/>
                </a:path>
                <a:path w="395605" h="444500">
                  <a:moveTo>
                    <a:pt x="43815" y="144780"/>
                  </a:moveTo>
                  <a:lnTo>
                    <a:pt x="3809" y="184785"/>
                  </a:lnTo>
                  <a:lnTo>
                    <a:pt x="14604" y="194945"/>
                  </a:lnTo>
                  <a:lnTo>
                    <a:pt x="53975" y="154940"/>
                  </a:lnTo>
                  <a:lnTo>
                    <a:pt x="43815" y="144780"/>
                  </a:lnTo>
                  <a:close/>
                </a:path>
                <a:path w="395605" h="444500">
                  <a:moveTo>
                    <a:pt x="224154" y="80010"/>
                  </a:moveTo>
                  <a:lnTo>
                    <a:pt x="202565" y="101600"/>
                  </a:lnTo>
                  <a:lnTo>
                    <a:pt x="212725" y="111760"/>
                  </a:lnTo>
                  <a:lnTo>
                    <a:pt x="234315" y="90170"/>
                  </a:lnTo>
                  <a:lnTo>
                    <a:pt x="224154" y="80010"/>
                  </a:lnTo>
                  <a:close/>
                </a:path>
                <a:path w="395605" h="444500">
                  <a:moveTo>
                    <a:pt x="325120" y="43815"/>
                  </a:moveTo>
                  <a:lnTo>
                    <a:pt x="303530" y="65405"/>
                  </a:lnTo>
                  <a:lnTo>
                    <a:pt x="314325" y="75565"/>
                  </a:lnTo>
                  <a:lnTo>
                    <a:pt x="335280" y="53975"/>
                  </a:lnTo>
                  <a:lnTo>
                    <a:pt x="325120" y="43815"/>
                  </a:lnTo>
                  <a:close/>
                </a:path>
                <a:path w="395605" h="444500">
                  <a:moveTo>
                    <a:pt x="311150" y="0"/>
                  </a:moveTo>
                  <a:lnTo>
                    <a:pt x="274955" y="36195"/>
                  </a:lnTo>
                  <a:lnTo>
                    <a:pt x="285115" y="46355"/>
                  </a:lnTo>
                  <a:lnTo>
                    <a:pt x="321310" y="10160"/>
                  </a:lnTo>
                  <a:lnTo>
                    <a:pt x="31115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8880232A-C1B9-41B4-A218-A632BB40AC96}"/>
                </a:ext>
              </a:extLst>
            </p:cNvPr>
            <p:cNvSpPr/>
            <p:nvPr/>
          </p:nvSpPr>
          <p:spPr>
            <a:xfrm>
              <a:off x="2264915" y="3590309"/>
              <a:ext cx="26465" cy="0"/>
            </a:xfrm>
            <a:custGeom>
              <a:avLst/>
              <a:gdLst/>
              <a:ahLst/>
              <a:cxnLst/>
              <a:rect l="l" t="t" r="r" b="b"/>
              <a:pathLst>
                <a:path w="29209">
                  <a:moveTo>
                    <a:pt x="0" y="0"/>
                  </a:moveTo>
                  <a:lnTo>
                    <a:pt x="29209" y="0"/>
                  </a:lnTo>
                </a:path>
              </a:pathLst>
            </a:custGeom>
            <a:ln w="15735">
              <a:solidFill>
                <a:schemeClr val="accent2"/>
              </a:solidFill>
            </a:ln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71496F3-A734-43D8-BDAB-BA8784850100}"/>
              </a:ext>
            </a:extLst>
          </p:cNvPr>
          <p:cNvGrpSpPr/>
          <p:nvPr/>
        </p:nvGrpSpPr>
        <p:grpSpPr>
          <a:xfrm>
            <a:off x="480557" y="1118522"/>
            <a:ext cx="375695" cy="369365"/>
            <a:chOff x="-60307" y="2619613"/>
            <a:chExt cx="375695" cy="369365"/>
          </a:xfrm>
        </p:grpSpPr>
        <p:sp>
          <p:nvSpPr>
            <p:cNvPr id="20" name="object 14">
              <a:extLst>
                <a:ext uri="{FF2B5EF4-FFF2-40B4-BE49-F238E27FC236}">
                  <a16:creationId xmlns:a16="http://schemas.microsoft.com/office/drawing/2014/main" id="{228F9365-9D4B-4F66-89AE-B57CFD1A0C1A}"/>
                </a:ext>
              </a:extLst>
            </p:cNvPr>
            <p:cNvSpPr/>
            <p:nvPr/>
          </p:nvSpPr>
          <p:spPr>
            <a:xfrm>
              <a:off x="57062" y="2619613"/>
              <a:ext cx="136930" cy="369365"/>
            </a:xfrm>
            <a:custGeom>
              <a:avLst/>
              <a:gdLst/>
              <a:ahLst/>
              <a:cxnLst/>
              <a:rect l="l" t="t" r="r" b="b"/>
              <a:pathLst>
                <a:path w="151130" h="407669">
                  <a:moveTo>
                    <a:pt x="135890" y="353059"/>
                  </a:moveTo>
                  <a:lnTo>
                    <a:pt x="20320" y="353059"/>
                  </a:lnTo>
                  <a:lnTo>
                    <a:pt x="20320" y="407669"/>
                  </a:lnTo>
                  <a:lnTo>
                    <a:pt x="33655" y="407669"/>
                  </a:lnTo>
                  <a:lnTo>
                    <a:pt x="33655" y="393700"/>
                  </a:lnTo>
                  <a:lnTo>
                    <a:pt x="81280" y="393700"/>
                  </a:lnTo>
                  <a:lnTo>
                    <a:pt x="81280" y="381000"/>
                  </a:lnTo>
                  <a:lnTo>
                    <a:pt x="33655" y="381000"/>
                  </a:lnTo>
                  <a:lnTo>
                    <a:pt x="33655" y="367029"/>
                  </a:lnTo>
                  <a:lnTo>
                    <a:pt x="135890" y="367029"/>
                  </a:lnTo>
                  <a:lnTo>
                    <a:pt x="135890" y="353059"/>
                  </a:lnTo>
                  <a:close/>
                </a:path>
                <a:path w="151130" h="407669">
                  <a:moveTo>
                    <a:pt x="135890" y="367029"/>
                  </a:moveTo>
                  <a:lnTo>
                    <a:pt x="121920" y="367029"/>
                  </a:lnTo>
                  <a:lnTo>
                    <a:pt x="121920" y="407669"/>
                  </a:lnTo>
                  <a:lnTo>
                    <a:pt x="135890" y="407669"/>
                  </a:lnTo>
                  <a:lnTo>
                    <a:pt x="135890" y="367029"/>
                  </a:lnTo>
                  <a:close/>
                </a:path>
                <a:path w="151130" h="407669">
                  <a:moveTo>
                    <a:pt x="69215" y="0"/>
                  </a:moveTo>
                  <a:lnTo>
                    <a:pt x="27940" y="14604"/>
                  </a:lnTo>
                  <a:lnTo>
                    <a:pt x="1270" y="56514"/>
                  </a:lnTo>
                  <a:lnTo>
                    <a:pt x="0" y="69850"/>
                  </a:lnTo>
                  <a:lnTo>
                    <a:pt x="2540" y="84454"/>
                  </a:lnTo>
                  <a:lnTo>
                    <a:pt x="24130" y="120014"/>
                  </a:lnTo>
                  <a:lnTo>
                    <a:pt x="59690" y="135254"/>
                  </a:lnTo>
                  <a:lnTo>
                    <a:pt x="60960" y="135254"/>
                  </a:lnTo>
                  <a:lnTo>
                    <a:pt x="60960" y="170814"/>
                  </a:lnTo>
                  <a:lnTo>
                    <a:pt x="48895" y="177164"/>
                  </a:lnTo>
                  <a:lnTo>
                    <a:pt x="41910" y="188594"/>
                  </a:lnTo>
                  <a:lnTo>
                    <a:pt x="40640" y="208279"/>
                  </a:lnTo>
                  <a:lnTo>
                    <a:pt x="8890" y="240029"/>
                  </a:lnTo>
                  <a:lnTo>
                    <a:pt x="6350" y="244475"/>
                  </a:lnTo>
                  <a:lnTo>
                    <a:pt x="6350" y="299084"/>
                  </a:lnTo>
                  <a:lnTo>
                    <a:pt x="10160" y="306704"/>
                  </a:lnTo>
                  <a:lnTo>
                    <a:pt x="33655" y="341629"/>
                  </a:lnTo>
                  <a:lnTo>
                    <a:pt x="33655" y="353059"/>
                  </a:lnTo>
                  <a:lnTo>
                    <a:pt x="47625" y="353059"/>
                  </a:lnTo>
                  <a:lnTo>
                    <a:pt x="47625" y="337819"/>
                  </a:lnTo>
                  <a:lnTo>
                    <a:pt x="21590" y="299084"/>
                  </a:lnTo>
                  <a:lnTo>
                    <a:pt x="20320" y="296544"/>
                  </a:lnTo>
                  <a:lnTo>
                    <a:pt x="20320" y="248284"/>
                  </a:lnTo>
                  <a:lnTo>
                    <a:pt x="20955" y="247014"/>
                  </a:lnTo>
                  <a:lnTo>
                    <a:pt x="40640" y="227329"/>
                  </a:lnTo>
                  <a:lnTo>
                    <a:pt x="53975" y="227329"/>
                  </a:lnTo>
                  <a:lnTo>
                    <a:pt x="53975" y="189864"/>
                  </a:lnTo>
                  <a:lnTo>
                    <a:pt x="60325" y="183514"/>
                  </a:lnTo>
                  <a:lnTo>
                    <a:pt x="90805" y="183514"/>
                  </a:lnTo>
                  <a:lnTo>
                    <a:pt x="82550" y="174625"/>
                  </a:lnTo>
                  <a:lnTo>
                    <a:pt x="74295" y="135254"/>
                  </a:lnTo>
                  <a:lnTo>
                    <a:pt x="88265" y="132714"/>
                  </a:lnTo>
                  <a:lnTo>
                    <a:pt x="100330" y="127000"/>
                  </a:lnTo>
                  <a:lnTo>
                    <a:pt x="107315" y="122554"/>
                  </a:lnTo>
                  <a:lnTo>
                    <a:pt x="69215" y="122554"/>
                  </a:lnTo>
                  <a:lnTo>
                    <a:pt x="54610" y="120650"/>
                  </a:lnTo>
                  <a:lnTo>
                    <a:pt x="21590" y="96519"/>
                  </a:lnTo>
                  <a:lnTo>
                    <a:pt x="13335" y="69850"/>
                  </a:lnTo>
                  <a:lnTo>
                    <a:pt x="15240" y="55244"/>
                  </a:lnTo>
                  <a:lnTo>
                    <a:pt x="39370" y="22225"/>
                  </a:lnTo>
                  <a:lnTo>
                    <a:pt x="67945" y="13969"/>
                  </a:lnTo>
                  <a:lnTo>
                    <a:pt x="106045" y="13969"/>
                  </a:lnTo>
                  <a:lnTo>
                    <a:pt x="103505" y="12064"/>
                  </a:lnTo>
                  <a:lnTo>
                    <a:pt x="93345" y="5714"/>
                  </a:lnTo>
                  <a:lnTo>
                    <a:pt x="81280" y="1904"/>
                  </a:lnTo>
                  <a:lnTo>
                    <a:pt x="69215" y="0"/>
                  </a:lnTo>
                  <a:close/>
                </a:path>
                <a:path w="151130" h="407669">
                  <a:moveTo>
                    <a:pt x="121920" y="282575"/>
                  </a:moveTo>
                  <a:lnTo>
                    <a:pt x="121920" y="322579"/>
                  </a:lnTo>
                  <a:lnTo>
                    <a:pt x="121285" y="323850"/>
                  </a:lnTo>
                  <a:lnTo>
                    <a:pt x="108585" y="337184"/>
                  </a:lnTo>
                  <a:lnTo>
                    <a:pt x="108585" y="353059"/>
                  </a:lnTo>
                  <a:lnTo>
                    <a:pt x="121920" y="353059"/>
                  </a:lnTo>
                  <a:lnTo>
                    <a:pt x="121920" y="342264"/>
                  </a:lnTo>
                  <a:lnTo>
                    <a:pt x="133350" y="330834"/>
                  </a:lnTo>
                  <a:lnTo>
                    <a:pt x="135890" y="326389"/>
                  </a:lnTo>
                  <a:lnTo>
                    <a:pt x="135890" y="301625"/>
                  </a:lnTo>
                  <a:lnTo>
                    <a:pt x="145415" y="292100"/>
                  </a:lnTo>
                  <a:lnTo>
                    <a:pt x="146685" y="289559"/>
                  </a:lnTo>
                  <a:lnTo>
                    <a:pt x="128905" y="289559"/>
                  </a:lnTo>
                  <a:lnTo>
                    <a:pt x="121920" y="282575"/>
                  </a:lnTo>
                  <a:close/>
                </a:path>
                <a:path w="151130" h="407669">
                  <a:moveTo>
                    <a:pt x="90805" y="183514"/>
                  </a:moveTo>
                  <a:lnTo>
                    <a:pt x="74930" y="183514"/>
                  </a:lnTo>
                  <a:lnTo>
                    <a:pt x="81280" y="189864"/>
                  </a:lnTo>
                  <a:lnTo>
                    <a:pt x="81280" y="260984"/>
                  </a:lnTo>
                  <a:lnTo>
                    <a:pt x="121920" y="301625"/>
                  </a:lnTo>
                  <a:lnTo>
                    <a:pt x="121920" y="282575"/>
                  </a:lnTo>
                  <a:lnTo>
                    <a:pt x="118745" y="279400"/>
                  </a:lnTo>
                  <a:lnTo>
                    <a:pt x="132080" y="269239"/>
                  </a:lnTo>
                  <a:lnTo>
                    <a:pt x="109220" y="269239"/>
                  </a:lnTo>
                  <a:lnTo>
                    <a:pt x="98425" y="259079"/>
                  </a:lnTo>
                  <a:lnTo>
                    <a:pt x="114300" y="247014"/>
                  </a:lnTo>
                  <a:lnTo>
                    <a:pt x="123825" y="247014"/>
                  </a:lnTo>
                  <a:lnTo>
                    <a:pt x="123825" y="244475"/>
                  </a:lnTo>
                  <a:lnTo>
                    <a:pt x="94615" y="244475"/>
                  </a:lnTo>
                  <a:lnTo>
                    <a:pt x="94615" y="222884"/>
                  </a:lnTo>
                  <a:lnTo>
                    <a:pt x="106045" y="222884"/>
                  </a:lnTo>
                  <a:lnTo>
                    <a:pt x="106045" y="215264"/>
                  </a:lnTo>
                  <a:lnTo>
                    <a:pt x="94615" y="201294"/>
                  </a:lnTo>
                  <a:lnTo>
                    <a:pt x="94615" y="197484"/>
                  </a:lnTo>
                  <a:lnTo>
                    <a:pt x="91440" y="184150"/>
                  </a:lnTo>
                  <a:lnTo>
                    <a:pt x="90805" y="183514"/>
                  </a:lnTo>
                  <a:close/>
                </a:path>
                <a:path w="151130" h="407669">
                  <a:moveTo>
                    <a:pt x="138430" y="255904"/>
                  </a:moveTo>
                  <a:lnTo>
                    <a:pt x="138430" y="280034"/>
                  </a:lnTo>
                  <a:lnTo>
                    <a:pt x="128905" y="289559"/>
                  </a:lnTo>
                  <a:lnTo>
                    <a:pt x="146685" y="289559"/>
                  </a:lnTo>
                  <a:lnTo>
                    <a:pt x="151130" y="281304"/>
                  </a:lnTo>
                  <a:lnTo>
                    <a:pt x="149225" y="269875"/>
                  </a:lnTo>
                  <a:lnTo>
                    <a:pt x="138430" y="255904"/>
                  </a:lnTo>
                  <a:close/>
                </a:path>
                <a:path w="151130" h="407669">
                  <a:moveTo>
                    <a:pt x="53975" y="227329"/>
                  </a:moveTo>
                  <a:lnTo>
                    <a:pt x="40640" y="227329"/>
                  </a:lnTo>
                  <a:lnTo>
                    <a:pt x="40640" y="254634"/>
                  </a:lnTo>
                  <a:lnTo>
                    <a:pt x="40005" y="256539"/>
                  </a:lnTo>
                  <a:lnTo>
                    <a:pt x="29210" y="267334"/>
                  </a:lnTo>
                  <a:lnTo>
                    <a:pt x="38735" y="276859"/>
                  </a:lnTo>
                  <a:lnTo>
                    <a:pt x="52070" y="262889"/>
                  </a:lnTo>
                  <a:lnTo>
                    <a:pt x="53975" y="258444"/>
                  </a:lnTo>
                  <a:lnTo>
                    <a:pt x="53975" y="227329"/>
                  </a:lnTo>
                  <a:close/>
                </a:path>
                <a:path w="151130" h="407669">
                  <a:moveTo>
                    <a:pt x="123825" y="238125"/>
                  </a:moveTo>
                  <a:lnTo>
                    <a:pt x="123825" y="258444"/>
                  </a:lnTo>
                  <a:lnTo>
                    <a:pt x="109220" y="269239"/>
                  </a:lnTo>
                  <a:lnTo>
                    <a:pt x="132080" y="269239"/>
                  </a:lnTo>
                  <a:lnTo>
                    <a:pt x="135890" y="273050"/>
                  </a:lnTo>
                  <a:lnTo>
                    <a:pt x="138430" y="276225"/>
                  </a:lnTo>
                  <a:lnTo>
                    <a:pt x="138430" y="255904"/>
                  </a:lnTo>
                  <a:lnTo>
                    <a:pt x="130810" y="247014"/>
                  </a:lnTo>
                  <a:lnTo>
                    <a:pt x="129540" y="244475"/>
                  </a:lnTo>
                  <a:lnTo>
                    <a:pt x="123825" y="238125"/>
                  </a:lnTo>
                  <a:close/>
                </a:path>
                <a:path w="151130" h="407669">
                  <a:moveTo>
                    <a:pt x="123825" y="247014"/>
                  </a:moveTo>
                  <a:lnTo>
                    <a:pt x="114300" y="247014"/>
                  </a:lnTo>
                  <a:lnTo>
                    <a:pt x="123825" y="258444"/>
                  </a:lnTo>
                  <a:lnTo>
                    <a:pt x="123825" y="247014"/>
                  </a:lnTo>
                  <a:close/>
                </a:path>
                <a:path w="151130" h="407669">
                  <a:moveTo>
                    <a:pt x="106045" y="215264"/>
                  </a:moveTo>
                  <a:lnTo>
                    <a:pt x="106045" y="236854"/>
                  </a:lnTo>
                  <a:lnTo>
                    <a:pt x="94615" y="244475"/>
                  </a:lnTo>
                  <a:lnTo>
                    <a:pt x="123825" y="244475"/>
                  </a:lnTo>
                  <a:lnTo>
                    <a:pt x="123825" y="238125"/>
                  </a:lnTo>
                  <a:lnTo>
                    <a:pt x="112395" y="222884"/>
                  </a:lnTo>
                  <a:lnTo>
                    <a:pt x="106045" y="215264"/>
                  </a:lnTo>
                  <a:close/>
                </a:path>
                <a:path w="151130" h="407669">
                  <a:moveTo>
                    <a:pt x="106045" y="222884"/>
                  </a:moveTo>
                  <a:lnTo>
                    <a:pt x="94615" y="222884"/>
                  </a:lnTo>
                  <a:lnTo>
                    <a:pt x="106045" y="236854"/>
                  </a:lnTo>
                  <a:lnTo>
                    <a:pt x="106045" y="22288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1" name="object 15">
              <a:extLst>
                <a:ext uri="{FF2B5EF4-FFF2-40B4-BE49-F238E27FC236}">
                  <a16:creationId xmlns:a16="http://schemas.microsoft.com/office/drawing/2014/main" id="{384ADD04-C3FE-4513-A7AF-B20DBBD6DA99}"/>
                </a:ext>
              </a:extLst>
            </p:cNvPr>
            <p:cNvSpPr/>
            <p:nvPr/>
          </p:nvSpPr>
          <p:spPr>
            <a:xfrm>
              <a:off x="118049" y="2632270"/>
              <a:ext cx="61560" cy="98379"/>
            </a:xfrm>
            <a:prstGeom prst="rect">
              <a:avLst/>
            </a:prstGeom>
            <a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2" name="object 16">
              <a:extLst>
                <a:ext uri="{FF2B5EF4-FFF2-40B4-BE49-F238E27FC236}">
                  <a16:creationId xmlns:a16="http://schemas.microsoft.com/office/drawing/2014/main" id="{3912D812-066D-4521-81A0-5A908ED36CB1}"/>
                </a:ext>
              </a:extLst>
            </p:cNvPr>
            <p:cNvSpPr/>
            <p:nvPr/>
          </p:nvSpPr>
          <p:spPr>
            <a:xfrm>
              <a:off x="230813" y="2689227"/>
              <a:ext cx="45452" cy="46027"/>
            </a:xfrm>
            <a:custGeom>
              <a:avLst/>
              <a:gdLst/>
              <a:ahLst/>
              <a:cxnLst/>
              <a:rect l="l" t="t" r="r" b="b"/>
              <a:pathLst>
                <a:path w="50165" h="50800">
                  <a:moveTo>
                    <a:pt x="9525" y="0"/>
                  </a:moveTo>
                  <a:lnTo>
                    <a:pt x="0" y="9525"/>
                  </a:lnTo>
                  <a:lnTo>
                    <a:pt x="15875" y="25400"/>
                  </a:lnTo>
                  <a:lnTo>
                    <a:pt x="0" y="41275"/>
                  </a:lnTo>
                  <a:lnTo>
                    <a:pt x="9525" y="50800"/>
                  </a:lnTo>
                  <a:lnTo>
                    <a:pt x="25400" y="34925"/>
                  </a:lnTo>
                  <a:lnTo>
                    <a:pt x="44450" y="34925"/>
                  </a:lnTo>
                  <a:lnTo>
                    <a:pt x="34925" y="25400"/>
                  </a:lnTo>
                  <a:lnTo>
                    <a:pt x="44450" y="15875"/>
                  </a:lnTo>
                  <a:lnTo>
                    <a:pt x="25400" y="15875"/>
                  </a:lnTo>
                  <a:lnTo>
                    <a:pt x="9525" y="0"/>
                  </a:lnTo>
                  <a:close/>
                </a:path>
                <a:path w="50165" h="50800">
                  <a:moveTo>
                    <a:pt x="44450" y="34925"/>
                  </a:moveTo>
                  <a:lnTo>
                    <a:pt x="25400" y="34925"/>
                  </a:lnTo>
                  <a:lnTo>
                    <a:pt x="40640" y="50800"/>
                  </a:lnTo>
                  <a:lnTo>
                    <a:pt x="50165" y="41275"/>
                  </a:lnTo>
                  <a:lnTo>
                    <a:pt x="44450" y="34925"/>
                  </a:lnTo>
                  <a:close/>
                </a:path>
                <a:path w="50165" h="50800">
                  <a:moveTo>
                    <a:pt x="40640" y="0"/>
                  </a:moveTo>
                  <a:lnTo>
                    <a:pt x="25400" y="15875"/>
                  </a:lnTo>
                  <a:lnTo>
                    <a:pt x="44450" y="15875"/>
                  </a:lnTo>
                  <a:lnTo>
                    <a:pt x="50165" y="9525"/>
                  </a:lnTo>
                  <a:lnTo>
                    <a:pt x="40640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id="{5A10C01C-B7AF-4BE6-9A4A-A8E71E5AC1A3}"/>
                </a:ext>
              </a:extLst>
            </p:cNvPr>
            <p:cNvSpPr/>
            <p:nvPr/>
          </p:nvSpPr>
          <p:spPr>
            <a:xfrm>
              <a:off x="204347" y="2662761"/>
              <a:ext cx="98382" cy="325640"/>
            </a:xfrm>
            <a:custGeom>
              <a:avLst/>
              <a:gdLst/>
              <a:ahLst/>
              <a:cxnLst/>
              <a:rect l="l" t="t" r="r" b="b"/>
              <a:pathLst>
                <a:path w="108584" h="359410">
                  <a:moveTo>
                    <a:pt x="57784" y="0"/>
                  </a:moveTo>
                  <a:lnTo>
                    <a:pt x="17144" y="16509"/>
                  </a:lnTo>
                  <a:lnTo>
                    <a:pt x="634" y="48259"/>
                  </a:lnTo>
                  <a:lnTo>
                    <a:pt x="634" y="60959"/>
                  </a:lnTo>
                  <a:lnTo>
                    <a:pt x="20319" y="95884"/>
                  </a:lnTo>
                  <a:lnTo>
                    <a:pt x="44449" y="107314"/>
                  </a:lnTo>
                  <a:lnTo>
                    <a:pt x="47624" y="143509"/>
                  </a:lnTo>
                  <a:lnTo>
                    <a:pt x="39369" y="146049"/>
                  </a:lnTo>
                  <a:lnTo>
                    <a:pt x="34289" y="153669"/>
                  </a:lnTo>
                  <a:lnTo>
                    <a:pt x="34289" y="172719"/>
                  </a:lnTo>
                  <a:lnTo>
                    <a:pt x="7619" y="194944"/>
                  </a:lnTo>
                  <a:lnTo>
                    <a:pt x="3174" y="198754"/>
                  </a:lnTo>
                  <a:lnTo>
                    <a:pt x="0" y="203834"/>
                  </a:lnTo>
                  <a:lnTo>
                    <a:pt x="0" y="245744"/>
                  </a:lnTo>
                  <a:lnTo>
                    <a:pt x="2539" y="250824"/>
                  </a:lnTo>
                  <a:lnTo>
                    <a:pt x="5079" y="254634"/>
                  </a:lnTo>
                  <a:lnTo>
                    <a:pt x="27304" y="280669"/>
                  </a:lnTo>
                  <a:lnTo>
                    <a:pt x="27304" y="291464"/>
                  </a:lnTo>
                  <a:lnTo>
                    <a:pt x="40639" y="291464"/>
                  </a:lnTo>
                  <a:lnTo>
                    <a:pt x="40639" y="274954"/>
                  </a:lnTo>
                  <a:lnTo>
                    <a:pt x="15239" y="245744"/>
                  </a:lnTo>
                  <a:lnTo>
                    <a:pt x="13969" y="244474"/>
                  </a:lnTo>
                  <a:lnTo>
                    <a:pt x="13969" y="208279"/>
                  </a:lnTo>
                  <a:lnTo>
                    <a:pt x="14604" y="205739"/>
                  </a:lnTo>
                  <a:lnTo>
                    <a:pt x="16509" y="204469"/>
                  </a:lnTo>
                  <a:lnTo>
                    <a:pt x="34289" y="189864"/>
                  </a:lnTo>
                  <a:lnTo>
                    <a:pt x="47624" y="189864"/>
                  </a:lnTo>
                  <a:lnTo>
                    <a:pt x="47624" y="158749"/>
                  </a:lnTo>
                  <a:lnTo>
                    <a:pt x="50164" y="155574"/>
                  </a:lnTo>
                  <a:lnTo>
                    <a:pt x="74929" y="155574"/>
                  </a:lnTo>
                  <a:lnTo>
                    <a:pt x="74929" y="153669"/>
                  </a:lnTo>
                  <a:lnTo>
                    <a:pt x="69214" y="146049"/>
                  </a:lnTo>
                  <a:lnTo>
                    <a:pt x="61594" y="143509"/>
                  </a:lnTo>
                  <a:lnTo>
                    <a:pt x="61594" y="107314"/>
                  </a:lnTo>
                  <a:lnTo>
                    <a:pt x="74294" y="104139"/>
                  </a:lnTo>
                  <a:lnTo>
                    <a:pt x="86359" y="97789"/>
                  </a:lnTo>
                  <a:lnTo>
                    <a:pt x="90169" y="93979"/>
                  </a:lnTo>
                  <a:lnTo>
                    <a:pt x="62229" y="93979"/>
                  </a:lnTo>
                  <a:lnTo>
                    <a:pt x="45719" y="92074"/>
                  </a:lnTo>
                  <a:lnTo>
                    <a:pt x="32384" y="86994"/>
                  </a:lnTo>
                  <a:lnTo>
                    <a:pt x="22224" y="78104"/>
                  </a:lnTo>
                  <a:lnTo>
                    <a:pt x="15874" y="67309"/>
                  </a:lnTo>
                  <a:lnTo>
                    <a:pt x="13969" y="54609"/>
                  </a:lnTo>
                  <a:lnTo>
                    <a:pt x="16509" y="40004"/>
                  </a:lnTo>
                  <a:lnTo>
                    <a:pt x="23494" y="27939"/>
                  </a:lnTo>
                  <a:lnTo>
                    <a:pt x="33654" y="19049"/>
                  </a:lnTo>
                  <a:lnTo>
                    <a:pt x="46989" y="13969"/>
                  </a:lnTo>
                  <a:lnTo>
                    <a:pt x="89534" y="13969"/>
                  </a:lnTo>
                  <a:lnTo>
                    <a:pt x="81279" y="6984"/>
                  </a:lnTo>
                  <a:lnTo>
                    <a:pt x="69849" y="1904"/>
                  </a:lnTo>
                  <a:lnTo>
                    <a:pt x="57784" y="0"/>
                  </a:lnTo>
                  <a:close/>
                </a:path>
                <a:path w="108584" h="359410">
                  <a:moveTo>
                    <a:pt x="108584" y="292099"/>
                  </a:moveTo>
                  <a:lnTo>
                    <a:pt x="13969" y="292099"/>
                  </a:lnTo>
                  <a:lnTo>
                    <a:pt x="13969" y="359409"/>
                  </a:lnTo>
                  <a:lnTo>
                    <a:pt x="27304" y="359409"/>
                  </a:lnTo>
                  <a:lnTo>
                    <a:pt x="27304" y="332739"/>
                  </a:lnTo>
                  <a:lnTo>
                    <a:pt x="81914" y="332739"/>
                  </a:lnTo>
                  <a:lnTo>
                    <a:pt x="81914" y="318769"/>
                  </a:lnTo>
                  <a:lnTo>
                    <a:pt x="27304" y="318769"/>
                  </a:lnTo>
                  <a:lnTo>
                    <a:pt x="27304" y="304799"/>
                  </a:lnTo>
                  <a:lnTo>
                    <a:pt x="108584" y="304799"/>
                  </a:lnTo>
                  <a:lnTo>
                    <a:pt x="108584" y="292099"/>
                  </a:lnTo>
                  <a:close/>
                </a:path>
                <a:path w="108584" h="359410">
                  <a:moveTo>
                    <a:pt x="108584" y="305434"/>
                  </a:moveTo>
                  <a:lnTo>
                    <a:pt x="95249" y="305434"/>
                  </a:lnTo>
                  <a:lnTo>
                    <a:pt x="95249" y="359409"/>
                  </a:lnTo>
                  <a:lnTo>
                    <a:pt x="108584" y="359409"/>
                  </a:lnTo>
                  <a:lnTo>
                    <a:pt x="108584" y="30543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1215ECB9-2045-41B0-9595-1DCE34C4F016}"/>
                </a:ext>
              </a:extLst>
            </p:cNvPr>
            <p:cNvSpPr/>
            <p:nvPr/>
          </p:nvSpPr>
          <p:spPr>
            <a:xfrm>
              <a:off x="224486" y="2804295"/>
              <a:ext cx="90902" cy="123118"/>
            </a:xfrm>
            <a:prstGeom prst="rect">
              <a:avLst/>
            </a:prstGeom>
            <a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5" name="object 19">
              <a:extLst>
                <a:ext uri="{FF2B5EF4-FFF2-40B4-BE49-F238E27FC236}">
                  <a16:creationId xmlns:a16="http://schemas.microsoft.com/office/drawing/2014/main" id="{6F97CE67-9C39-4A09-B858-B7480D0BD8D2}"/>
                </a:ext>
              </a:extLst>
            </p:cNvPr>
            <p:cNvSpPr/>
            <p:nvPr/>
          </p:nvSpPr>
          <p:spPr>
            <a:xfrm>
              <a:off x="-60307" y="2652404"/>
              <a:ext cx="362461" cy="336571"/>
            </a:xfrm>
            <a:custGeom>
              <a:avLst/>
              <a:gdLst/>
              <a:ahLst/>
              <a:cxnLst/>
              <a:rect l="l" t="t" r="r" b="b"/>
              <a:pathLst>
                <a:path w="400050" h="371475">
                  <a:moveTo>
                    <a:pt x="57150" y="12064"/>
                  </a:moveTo>
                  <a:lnTo>
                    <a:pt x="17144" y="27939"/>
                  </a:lnTo>
                  <a:lnTo>
                    <a:pt x="0" y="60324"/>
                  </a:lnTo>
                  <a:lnTo>
                    <a:pt x="634" y="72389"/>
                  </a:lnTo>
                  <a:lnTo>
                    <a:pt x="19684" y="107949"/>
                  </a:lnTo>
                  <a:lnTo>
                    <a:pt x="44450" y="119379"/>
                  </a:lnTo>
                  <a:lnTo>
                    <a:pt x="47625" y="155574"/>
                  </a:lnTo>
                  <a:lnTo>
                    <a:pt x="39370" y="158114"/>
                  </a:lnTo>
                  <a:lnTo>
                    <a:pt x="33655" y="165734"/>
                  </a:lnTo>
                  <a:lnTo>
                    <a:pt x="33655" y="184784"/>
                  </a:lnTo>
                  <a:lnTo>
                    <a:pt x="6984" y="207009"/>
                  </a:lnTo>
                  <a:lnTo>
                    <a:pt x="2540" y="210819"/>
                  </a:lnTo>
                  <a:lnTo>
                    <a:pt x="0" y="215899"/>
                  </a:lnTo>
                  <a:lnTo>
                    <a:pt x="0" y="257809"/>
                  </a:lnTo>
                  <a:lnTo>
                    <a:pt x="1905" y="262889"/>
                  </a:lnTo>
                  <a:lnTo>
                    <a:pt x="4444" y="266699"/>
                  </a:lnTo>
                  <a:lnTo>
                    <a:pt x="26669" y="292734"/>
                  </a:lnTo>
                  <a:lnTo>
                    <a:pt x="26669" y="303529"/>
                  </a:lnTo>
                  <a:lnTo>
                    <a:pt x="40640" y="303529"/>
                  </a:lnTo>
                  <a:lnTo>
                    <a:pt x="40640" y="287019"/>
                  </a:lnTo>
                  <a:lnTo>
                    <a:pt x="14605" y="257809"/>
                  </a:lnTo>
                  <a:lnTo>
                    <a:pt x="13334" y="255269"/>
                  </a:lnTo>
                  <a:lnTo>
                    <a:pt x="13334" y="220344"/>
                  </a:lnTo>
                  <a:lnTo>
                    <a:pt x="13969" y="217804"/>
                  </a:lnTo>
                  <a:lnTo>
                    <a:pt x="15875" y="216534"/>
                  </a:lnTo>
                  <a:lnTo>
                    <a:pt x="33655" y="202564"/>
                  </a:lnTo>
                  <a:lnTo>
                    <a:pt x="47625" y="202564"/>
                  </a:lnTo>
                  <a:lnTo>
                    <a:pt x="47625" y="170814"/>
                  </a:lnTo>
                  <a:lnTo>
                    <a:pt x="50165" y="167639"/>
                  </a:lnTo>
                  <a:lnTo>
                    <a:pt x="74295" y="167639"/>
                  </a:lnTo>
                  <a:lnTo>
                    <a:pt x="74295" y="165734"/>
                  </a:lnTo>
                  <a:lnTo>
                    <a:pt x="69215" y="158114"/>
                  </a:lnTo>
                  <a:lnTo>
                    <a:pt x="60960" y="155574"/>
                  </a:lnTo>
                  <a:lnTo>
                    <a:pt x="60960" y="119379"/>
                  </a:lnTo>
                  <a:lnTo>
                    <a:pt x="74295" y="116204"/>
                  </a:lnTo>
                  <a:lnTo>
                    <a:pt x="85725" y="109854"/>
                  </a:lnTo>
                  <a:lnTo>
                    <a:pt x="90170" y="106044"/>
                  </a:lnTo>
                  <a:lnTo>
                    <a:pt x="62230" y="106044"/>
                  </a:lnTo>
                  <a:lnTo>
                    <a:pt x="45720" y="104139"/>
                  </a:lnTo>
                  <a:lnTo>
                    <a:pt x="31750" y="99059"/>
                  </a:lnTo>
                  <a:lnTo>
                    <a:pt x="22225" y="90169"/>
                  </a:lnTo>
                  <a:lnTo>
                    <a:pt x="15875" y="79374"/>
                  </a:lnTo>
                  <a:lnTo>
                    <a:pt x="13334" y="66674"/>
                  </a:lnTo>
                  <a:lnTo>
                    <a:pt x="15875" y="52069"/>
                  </a:lnTo>
                  <a:lnTo>
                    <a:pt x="22859" y="40004"/>
                  </a:lnTo>
                  <a:lnTo>
                    <a:pt x="33655" y="31114"/>
                  </a:lnTo>
                  <a:lnTo>
                    <a:pt x="46355" y="26034"/>
                  </a:lnTo>
                  <a:lnTo>
                    <a:pt x="88900" y="26034"/>
                  </a:lnTo>
                  <a:lnTo>
                    <a:pt x="81280" y="19684"/>
                  </a:lnTo>
                  <a:lnTo>
                    <a:pt x="69850" y="14604"/>
                  </a:lnTo>
                  <a:lnTo>
                    <a:pt x="57150" y="12064"/>
                  </a:lnTo>
                  <a:close/>
                </a:path>
                <a:path w="400050" h="371475">
                  <a:moveTo>
                    <a:pt x="38735" y="40639"/>
                  </a:moveTo>
                  <a:lnTo>
                    <a:pt x="29209" y="50164"/>
                  </a:lnTo>
                  <a:lnTo>
                    <a:pt x="44450" y="66039"/>
                  </a:lnTo>
                  <a:lnTo>
                    <a:pt x="29209" y="81914"/>
                  </a:lnTo>
                  <a:lnTo>
                    <a:pt x="38735" y="91439"/>
                  </a:lnTo>
                  <a:lnTo>
                    <a:pt x="53975" y="75564"/>
                  </a:lnTo>
                  <a:lnTo>
                    <a:pt x="73025" y="75564"/>
                  </a:lnTo>
                  <a:lnTo>
                    <a:pt x="63500" y="66039"/>
                  </a:lnTo>
                  <a:lnTo>
                    <a:pt x="73025" y="56514"/>
                  </a:lnTo>
                  <a:lnTo>
                    <a:pt x="53975" y="56514"/>
                  </a:lnTo>
                  <a:lnTo>
                    <a:pt x="38735" y="40639"/>
                  </a:lnTo>
                  <a:close/>
                </a:path>
                <a:path w="400050" h="371475">
                  <a:moveTo>
                    <a:pt x="73025" y="75564"/>
                  </a:moveTo>
                  <a:lnTo>
                    <a:pt x="53975" y="75564"/>
                  </a:lnTo>
                  <a:lnTo>
                    <a:pt x="69850" y="91439"/>
                  </a:lnTo>
                  <a:lnTo>
                    <a:pt x="79375" y="81914"/>
                  </a:lnTo>
                  <a:lnTo>
                    <a:pt x="73025" y="75564"/>
                  </a:lnTo>
                  <a:close/>
                </a:path>
                <a:path w="400050" h="371475">
                  <a:moveTo>
                    <a:pt x="69850" y="40639"/>
                  </a:moveTo>
                  <a:lnTo>
                    <a:pt x="53975" y="56514"/>
                  </a:lnTo>
                  <a:lnTo>
                    <a:pt x="73025" y="56514"/>
                  </a:lnTo>
                  <a:lnTo>
                    <a:pt x="79375" y="50164"/>
                  </a:lnTo>
                  <a:lnTo>
                    <a:pt x="69850" y="40639"/>
                  </a:lnTo>
                  <a:close/>
                </a:path>
                <a:path w="400050" h="371475">
                  <a:moveTo>
                    <a:pt x="108585" y="304164"/>
                  </a:moveTo>
                  <a:lnTo>
                    <a:pt x="13334" y="304164"/>
                  </a:lnTo>
                  <a:lnTo>
                    <a:pt x="13334" y="371474"/>
                  </a:lnTo>
                  <a:lnTo>
                    <a:pt x="26669" y="371474"/>
                  </a:lnTo>
                  <a:lnTo>
                    <a:pt x="26669" y="344804"/>
                  </a:lnTo>
                  <a:lnTo>
                    <a:pt x="81280" y="344804"/>
                  </a:lnTo>
                  <a:lnTo>
                    <a:pt x="81280" y="330834"/>
                  </a:lnTo>
                  <a:lnTo>
                    <a:pt x="26669" y="330834"/>
                  </a:lnTo>
                  <a:lnTo>
                    <a:pt x="26669" y="316864"/>
                  </a:lnTo>
                  <a:lnTo>
                    <a:pt x="108585" y="316864"/>
                  </a:lnTo>
                  <a:lnTo>
                    <a:pt x="108585" y="304164"/>
                  </a:lnTo>
                  <a:close/>
                </a:path>
                <a:path w="400050" h="371475">
                  <a:moveTo>
                    <a:pt x="108585" y="317499"/>
                  </a:moveTo>
                  <a:lnTo>
                    <a:pt x="94614" y="317499"/>
                  </a:lnTo>
                  <a:lnTo>
                    <a:pt x="94614" y="371474"/>
                  </a:lnTo>
                  <a:lnTo>
                    <a:pt x="108585" y="371474"/>
                  </a:lnTo>
                  <a:lnTo>
                    <a:pt x="108585" y="317499"/>
                  </a:lnTo>
                  <a:close/>
                </a:path>
                <a:path w="400050" h="371475">
                  <a:moveTo>
                    <a:pt x="167640" y="34289"/>
                  </a:moveTo>
                  <a:lnTo>
                    <a:pt x="158115" y="43814"/>
                  </a:lnTo>
                  <a:lnTo>
                    <a:pt x="176530" y="62229"/>
                  </a:lnTo>
                  <a:lnTo>
                    <a:pt x="195580" y="43179"/>
                  </a:lnTo>
                  <a:lnTo>
                    <a:pt x="176530" y="43179"/>
                  </a:lnTo>
                  <a:lnTo>
                    <a:pt x="167640" y="34289"/>
                  </a:lnTo>
                  <a:close/>
                </a:path>
                <a:path w="400050" h="371475">
                  <a:moveTo>
                    <a:pt x="219075" y="0"/>
                  </a:moveTo>
                  <a:lnTo>
                    <a:pt x="176530" y="43179"/>
                  </a:lnTo>
                  <a:lnTo>
                    <a:pt x="195580" y="43179"/>
                  </a:lnTo>
                  <a:lnTo>
                    <a:pt x="228600" y="9524"/>
                  </a:lnTo>
                  <a:lnTo>
                    <a:pt x="219075" y="0"/>
                  </a:lnTo>
                  <a:close/>
                </a:path>
                <a:path w="400050" h="371475">
                  <a:moveTo>
                    <a:pt x="381000" y="26034"/>
                  </a:moveTo>
                  <a:lnTo>
                    <a:pt x="338455" y="26034"/>
                  </a:lnTo>
                  <a:lnTo>
                    <a:pt x="354965" y="27939"/>
                  </a:lnTo>
                  <a:lnTo>
                    <a:pt x="368300" y="33019"/>
                  </a:lnTo>
                  <a:lnTo>
                    <a:pt x="378460" y="41909"/>
                  </a:lnTo>
                  <a:lnTo>
                    <a:pt x="384175" y="52704"/>
                  </a:lnTo>
                  <a:lnTo>
                    <a:pt x="386715" y="66039"/>
                  </a:lnTo>
                  <a:lnTo>
                    <a:pt x="384175" y="80009"/>
                  </a:lnTo>
                  <a:lnTo>
                    <a:pt x="377190" y="92074"/>
                  </a:lnTo>
                  <a:lnTo>
                    <a:pt x="367030" y="100964"/>
                  </a:lnTo>
                  <a:lnTo>
                    <a:pt x="353695" y="106044"/>
                  </a:lnTo>
                  <a:lnTo>
                    <a:pt x="381635" y="106044"/>
                  </a:lnTo>
                  <a:lnTo>
                    <a:pt x="387350" y="100964"/>
                  </a:lnTo>
                  <a:lnTo>
                    <a:pt x="394335" y="90169"/>
                  </a:lnTo>
                  <a:lnTo>
                    <a:pt x="398780" y="78104"/>
                  </a:lnTo>
                  <a:lnTo>
                    <a:pt x="400050" y="64769"/>
                  </a:lnTo>
                  <a:lnTo>
                    <a:pt x="396875" y="50164"/>
                  </a:lnTo>
                  <a:lnTo>
                    <a:pt x="390525" y="37464"/>
                  </a:lnTo>
                  <a:lnTo>
                    <a:pt x="382270" y="27304"/>
                  </a:lnTo>
                  <a:lnTo>
                    <a:pt x="381000" y="26034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6" name="object 20">
              <a:extLst>
                <a:ext uri="{FF2B5EF4-FFF2-40B4-BE49-F238E27FC236}">
                  <a16:creationId xmlns:a16="http://schemas.microsoft.com/office/drawing/2014/main" id="{66D89231-5AF8-48EC-877D-B3D1E03F2510}"/>
                </a:ext>
              </a:extLst>
            </p:cNvPr>
            <p:cNvSpPr/>
            <p:nvPr/>
          </p:nvSpPr>
          <p:spPr>
            <a:xfrm>
              <a:off x="-39593" y="2804295"/>
              <a:ext cx="90902" cy="123118"/>
            </a:xfrm>
            <a:prstGeom prst="rect">
              <a:avLst/>
            </a:prstGeom>
            <a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1"/>
            </a:p>
          </p:txBody>
        </p:sp>
        <p:sp>
          <p:nvSpPr>
            <p:cNvPr id="27" name="object 21">
              <a:extLst>
                <a:ext uri="{FF2B5EF4-FFF2-40B4-BE49-F238E27FC236}">
                  <a16:creationId xmlns:a16="http://schemas.microsoft.com/office/drawing/2014/main" id="{0FE7D231-7D6B-4820-9227-11AFAB2B9433}"/>
                </a:ext>
              </a:extLst>
            </p:cNvPr>
            <p:cNvSpPr/>
            <p:nvPr/>
          </p:nvSpPr>
          <p:spPr>
            <a:xfrm>
              <a:off x="-17732" y="2675994"/>
              <a:ext cx="55807" cy="72492"/>
            </a:xfrm>
            <a:custGeom>
              <a:avLst/>
              <a:gdLst/>
              <a:ahLst/>
              <a:cxnLst/>
              <a:rect l="l" t="t" r="r" b="b"/>
              <a:pathLst>
                <a:path w="61594" h="80010">
                  <a:moveTo>
                    <a:pt x="42544" y="0"/>
                  </a:moveTo>
                  <a:lnTo>
                    <a:pt x="0" y="0"/>
                  </a:lnTo>
                  <a:lnTo>
                    <a:pt x="16509" y="1905"/>
                  </a:lnTo>
                  <a:lnTo>
                    <a:pt x="29844" y="6985"/>
                  </a:lnTo>
                  <a:lnTo>
                    <a:pt x="40004" y="15875"/>
                  </a:lnTo>
                  <a:lnTo>
                    <a:pt x="46354" y="26670"/>
                  </a:lnTo>
                  <a:lnTo>
                    <a:pt x="48259" y="40005"/>
                  </a:lnTo>
                  <a:lnTo>
                    <a:pt x="45719" y="53975"/>
                  </a:lnTo>
                  <a:lnTo>
                    <a:pt x="39369" y="66040"/>
                  </a:lnTo>
                  <a:lnTo>
                    <a:pt x="28574" y="74930"/>
                  </a:lnTo>
                  <a:lnTo>
                    <a:pt x="15874" y="80010"/>
                  </a:lnTo>
                  <a:lnTo>
                    <a:pt x="43814" y="80010"/>
                  </a:lnTo>
                  <a:lnTo>
                    <a:pt x="48894" y="74930"/>
                  </a:lnTo>
                  <a:lnTo>
                    <a:pt x="55879" y="64135"/>
                  </a:lnTo>
                  <a:lnTo>
                    <a:pt x="60324" y="52069"/>
                  </a:lnTo>
                  <a:lnTo>
                    <a:pt x="61594" y="38735"/>
                  </a:lnTo>
                  <a:lnTo>
                    <a:pt x="58419" y="24130"/>
                  </a:lnTo>
                  <a:lnTo>
                    <a:pt x="52704" y="12065"/>
                  </a:lnTo>
                  <a:lnTo>
                    <a:pt x="44449" y="1269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endParaRPr sz="1631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A3C6FBF-2C2E-61A7-AF87-A024D0266698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267317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углы 39">
            <a:extLst>
              <a:ext uri="{FF2B5EF4-FFF2-40B4-BE49-F238E27FC236}">
                <a16:creationId xmlns:a16="http://schemas.microsoft.com/office/drawing/2014/main" id="{EF0A427D-F9E7-416F-BA52-F165A2B48C23}"/>
              </a:ext>
            </a:extLst>
          </p:cNvPr>
          <p:cNvSpPr/>
          <p:nvPr/>
        </p:nvSpPr>
        <p:spPr>
          <a:xfrm>
            <a:off x="346074" y="976046"/>
            <a:ext cx="11510963" cy="5440629"/>
          </a:xfrm>
          <a:prstGeom prst="roundRect">
            <a:avLst>
              <a:gd name="adj" fmla="val 3932"/>
            </a:avLst>
          </a:prstGeom>
          <a:solidFill>
            <a:schemeClr val="bg1"/>
          </a:solidFill>
          <a:ln w="15875">
            <a:solidFill>
              <a:schemeClr val="accent2"/>
            </a:solidFill>
          </a:ln>
          <a:effectLst>
            <a:outerShdw blurRad="635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1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pc="-5" dirty="0">
                <a:latin typeface="Bahnschrift" panose="020B0502040204020203" pitchFamily="34" charset="0"/>
              </a:rPr>
              <a:t>Конкурентный анализ</a:t>
            </a:r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445C9F0-E1B6-405A-8FD8-CEBABA2B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15" name="Таблица 9">
            <a:extLst>
              <a:ext uri="{FF2B5EF4-FFF2-40B4-BE49-F238E27FC236}">
                <a16:creationId xmlns:a16="http://schemas.microsoft.com/office/drawing/2014/main" id="{5D3CC2AD-B877-42E2-AF8D-16B05F808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863215"/>
              </p:ext>
            </p:extLst>
          </p:nvPr>
        </p:nvGraphicFramePr>
        <p:xfrm>
          <a:off x="346074" y="986319"/>
          <a:ext cx="11510962" cy="5430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95">
                  <a:extLst>
                    <a:ext uri="{9D8B030D-6E8A-4147-A177-3AD203B41FA5}">
                      <a16:colId xmlns:a16="http://schemas.microsoft.com/office/drawing/2014/main" val="3483104934"/>
                    </a:ext>
                  </a:extLst>
                </a:gridCol>
                <a:gridCol w="2043541">
                  <a:extLst>
                    <a:ext uri="{9D8B030D-6E8A-4147-A177-3AD203B41FA5}">
                      <a16:colId xmlns:a16="http://schemas.microsoft.com/office/drawing/2014/main" val="1409516650"/>
                    </a:ext>
                  </a:extLst>
                </a:gridCol>
                <a:gridCol w="2043541">
                  <a:extLst>
                    <a:ext uri="{9D8B030D-6E8A-4147-A177-3AD203B41FA5}">
                      <a16:colId xmlns:a16="http://schemas.microsoft.com/office/drawing/2014/main" val="3480867980"/>
                    </a:ext>
                  </a:extLst>
                </a:gridCol>
                <a:gridCol w="1865841">
                  <a:extLst>
                    <a:ext uri="{9D8B030D-6E8A-4147-A177-3AD203B41FA5}">
                      <a16:colId xmlns:a16="http://schemas.microsoft.com/office/drawing/2014/main" val="2962238092"/>
                    </a:ext>
                  </a:extLst>
                </a:gridCol>
                <a:gridCol w="1599294">
                  <a:extLst>
                    <a:ext uri="{9D8B030D-6E8A-4147-A177-3AD203B41FA5}">
                      <a16:colId xmlns:a16="http://schemas.microsoft.com/office/drawing/2014/main" val="1360597691"/>
                    </a:ext>
                  </a:extLst>
                </a:gridCol>
                <a:gridCol w="1579550">
                  <a:extLst>
                    <a:ext uri="{9D8B030D-6E8A-4147-A177-3AD203B41FA5}">
                      <a16:colId xmlns:a16="http://schemas.microsoft.com/office/drawing/2014/main" val="182245325"/>
                    </a:ext>
                  </a:extLst>
                </a:gridCol>
              </a:tblGrid>
              <a:tr h="471866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Параметр анализа</a:t>
                      </a: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Ваш продукт</a:t>
                      </a: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Продукт 1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Продукт 1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. . .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+mn-lt"/>
                        </a:rPr>
                        <a:t>Продукт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023665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378648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974173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752023"/>
                  </a:ext>
                </a:extLst>
              </a:tr>
              <a:tr h="1239622"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+mn-lt"/>
                      </a:endParaRPr>
                    </a:p>
                  </a:txBody>
                  <a:tcPr marL="82848" marR="82848" marT="41424" marB="41424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178188"/>
                  </a:ext>
                </a:extLst>
              </a:tr>
            </a:tbl>
          </a:graphicData>
        </a:graphic>
      </p:graphicFrame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1B5F228D-ED0E-48F4-B9C4-1799345B49FC}"/>
              </a:ext>
            </a:extLst>
          </p:cNvPr>
          <p:cNvGrpSpPr/>
          <p:nvPr/>
        </p:nvGrpSpPr>
        <p:grpSpPr>
          <a:xfrm>
            <a:off x="7582530" y="5420672"/>
            <a:ext cx="4342242" cy="1006274"/>
            <a:chOff x="8517835" y="1236089"/>
            <a:chExt cx="4342242" cy="1006274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17B8B9BB-2267-455C-83C5-8911E93834BD}"/>
                </a:ext>
              </a:extLst>
            </p:cNvPr>
            <p:cNvSpPr/>
            <p:nvPr/>
          </p:nvSpPr>
          <p:spPr>
            <a:xfrm>
              <a:off x="8517835" y="1236089"/>
              <a:ext cx="4271082" cy="10062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0DD1806D-0710-4630-84A2-AAD210D3B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49987" y="1505647"/>
              <a:ext cx="288235" cy="288235"/>
            </a:xfrm>
            <a:prstGeom prst="rect">
              <a:avLst/>
            </a:prstGeom>
          </p:spPr>
        </p:pic>
        <p:sp>
          <p:nvSpPr>
            <p:cNvPr id="21" name="object 4">
              <a:extLst>
                <a:ext uri="{FF2B5EF4-FFF2-40B4-BE49-F238E27FC236}">
                  <a16:creationId xmlns:a16="http://schemas.microsoft.com/office/drawing/2014/main" id="{6CFCF19C-6E7C-4FDE-9DA3-1125D50B4446}"/>
                </a:ext>
              </a:extLst>
            </p:cNvPr>
            <p:cNvSpPr txBox="1">
              <a:spLocks/>
            </p:cNvSpPr>
            <p:nvPr/>
          </p:nvSpPr>
          <p:spPr>
            <a:xfrm>
              <a:off x="8961393" y="1241890"/>
              <a:ext cx="3898684" cy="990199"/>
            </a:xfrm>
            <a:prstGeom prst="roundRect">
              <a:avLst>
                <a:gd name="adj" fmla="val 7684"/>
              </a:avLst>
            </a:prstGeom>
            <a:noFill/>
            <a:ln cap="rnd">
              <a:noFill/>
              <a:prstDash val="dash"/>
            </a:ln>
          </p:spPr>
          <p:txBody>
            <a:bodyPr vert="horz" wrap="square" lIns="72000" tIns="72000" rIns="72000" bIns="72000" rtlCol="0">
              <a:spAutoFit/>
            </a:bodyPr>
            <a:lstStyle>
              <a:lvl1pPr>
                <a:defRPr sz="3200" b="1" i="0" u="heavy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R="4602">
                <a:spcBef>
                  <a:spcPts val="600"/>
                </a:spcBef>
              </a:pPr>
              <a:r>
                <a:rPr lang="ru-RU" sz="1050" b="0" u="none" kern="0" spc="-5" dirty="0">
                  <a:solidFill>
                    <a:schemeClr val="bg1"/>
                  </a:solidFill>
                  <a:latin typeface="+mn-lt"/>
                </a:rPr>
                <a:t>Составьте сравнительную таблицу вашего продукта относительно конкурентов или аналогов (цена, функциональность, другие характеристики). Постарайтесь сделать фокус на ваших преимуществах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44B4BB6-B04C-1D2E-3CA2-A8453969E0DA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352056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D443E6-3B0B-4CDE-88FF-BE758EFC07D6}"/>
              </a:ext>
            </a:extLst>
          </p:cNvPr>
          <p:cNvSpPr/>
          <p:nvPr/>
        </p:nvSpPr>
        <p:spPr>
          <a:xfrm>
            <a:off x="6288450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Экономическая значимость проекта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265333"/>
          </a:xfrm>
          <a:prstGeom prst="roundRect">
            <a:avLst>
              <a:gd name="adj" fmla="val 990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240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/>
              <a:t>Опишите вашу целевую аудиторию. Расскажите, для кого сделан ваш проект с обоснованием востребованности вашего решения для нее.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5170149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Целевая аудитория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469244"/>
            <a:ext cx="5406107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Приведите информацию о цене реализации вашего решения в зависимости от его стадии: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Срок реализации проекта – X лет;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Срок окупаемости проекта – X лет.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3800507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Стоимость и сроки реализации и окупаемости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3A923E-B293-4EC2-977D-B7FFBC9ACF4A}"/>
              </a:ext>
            </a:extLst>
          </p:cNvPr>
          <p:cNvSpPr txBox="1"/>
          <p:nvPr/>
        </p:nvSpPr>
        <p:spPr>
          <a:xfrm>
            <a:off x="6887448" y="3800507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Пилотирование и внедрение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6367F10-F48B-4C70-B3C7-D5069E0D20C2}"/>
              </a:ext>
            </a:extLst>
          </p:cNvPr>
          <p:cNvSpPr txBox="1"/>
          <p:nvPr/>
        </p:nvSpPr>
        <p:spPr>
          <a:xfrm>
            <a:off x="6439819" y="4469244"/>
            <a:ext cx="5406107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Расскажите о возможностях пилотирования вашего решения и его внедрения в реальный сектор городской экономики.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F455E7-D5B4-47B0-9E71-5AFB25911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343" y="3745302"/>
            <a:ext cx="396000" cy="396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8534DA9-9BC2-4925-8413-445B1277AD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2813" y="3745302"/>
            <a:ext cx="396000" cy="396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EB1133-1D83-4259-B047-2E5A343BD7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834" y="1161523"/>
            <a:ext cx="396000" cy="3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28263F-5396-FF7D-29BA-F2C9DE207AB6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3945855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46073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17">
            <a:extLst>
              <a:ext uri="{FF2B5EF4-FFF2-40B4-BE49-F238E27FC236}">
                <a16:creationId xmlns:a16="http://schemas.microsoft.com/office/drawing/2014/main" id="{42AA822F-2773-4FF6-9557-8CFABB11C316}"/>
              </a:ext>
            </a:extLst>
          </p:cNvPr>
          <p:cNvSpPr/>
          <p:nvPr/>
        </p:nvSpPr>
        <p:spPr>
          <a:xfrm>
            <a:off x="4272404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17">
            <a:extLst>
              <a:ext uri="{FF2B5EF4-FFF2-40B4-BE49-F238E27FC236}">
                <a16:creationId xmlns:a16="http://schemas.microsoft.com/office/drawing/2014/main" id="{4122FD68-5707-4BCB-93F0-A1F27CCB2EAF}"/>
              </a:ext>
            </a:extLst>
          </p:cNvPr>
          <p:cNvSpPr/>
          <p:nvPr/>
        </p:nvSpPr>
        <p:spPr>
          <a:xfrm>
            <a:off x="8198734" y="1015215"/>
            <a:ext cx="3647193" cy="5401459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6" y="2011421"/>
            <a:ext cx="3230067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Какие ключевые действия необходимы для работы?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Для выстраивания отношений с клиентами?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925851" y="1238271"/>
            <a:ext cx="2893795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b="1" dirty="0"/>
              <a:t>Описание бизнес-модели и принципа работы:</a:t>
            </a:r>
            <a:endParaRPr lang="ru-RU" sz="1400" dirty="0">
              <a:effectLst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866B71AC-953E-4CEA-884B-8D51D7E776FF}"/>
              </a:ext>
            </a:extLst>
          </p:cNvPr>
          <p:cNvSpPr txBox="1"/>
          <p:nvPr/>
        </p:nvSpPr>
        <p:spPr>
          <a:xfrm>
            <a:off x="4420774" y="2011421"/>
            <a:ext cx="3230067" cy="1828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Какие проблемы клиента мы решаем?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Что ценного в нашем предложении?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Какие услуги мы можем предложить каждому из сегментов потребителей?</a:t>
            </a: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E552C985-FED3-4953-9024-818DA6669B23}"/>
              </a:ext>
            </a:extLst>
          </p:cNvPr>
          <p:cNvSpPr txBox="1"/>
          <p:nvPr/>
        </p:nvSpPr>
        <p:spPr>
          <a:xfrm>
            <a:off x="4838069" y="1238271"/>
            <a:ext cx="3115211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Предоставленная ценность:</a:t>
            </a:r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01527E28-304B-4222-B544-1A8DF1D99F34}"/>
              </a:ext>
            </a:extLst>
          </p:cNvPr>
          <p:cNvSpPr txBox="1"/>
          <p:nvPr/>
        </p:nvSpPr>
        <p:spPr>
          <a:xfrm>
            <a:off x="8370406" y="2011421"/>
            <a:ext cx="3230067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Через какие каналы наши клиенты хотят получать наши ценности?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Через какие каналы они их получают сейчас?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Какие наиболее эффективны?</a:t>
            </a:r>
          </a:p>
        </p:txBody>
      </p:sp>
      <p:sp>
        <p:nvSpPr>
          <p:cNvPr id="31" name="object 4">
            <a:extLst>
              <a:ext uri="{FF2B5EF4-FFF2-40B4-BE49-F238E27FC236}">
                <a16:creationId xmlns:a16="http://schemas.microsoft.com/office/drawing/2014/main" id="{1BFAF1EF-07DD-43A1-9350-1E2A51FAF6A9}"/>
              </a:ext>
            </a:extLst>
          </p:cNvPr>
          <p:cNvSpPr txBox="1"/>
          <p:nvPr/>
        </p:nvSpPr>
        <p:spPr>
          <a:xfrm>
            <a:off x="8787701" y="1238271"/>
            <a:ext cx="2893795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Каналы продаж:</a:t>
            </a:r>
          </a:p>
        </p:txBody>
      </p:sp>
      <p:sp>
        <p:nvSpPr>
          <p:cNvPr id="39" name="Номер слайда 38">
            <a:extLst>
              <a:ext uri="{FF2B5EF4-FFF2-40B4-BE49-F238E27FC236}">
                <a16:creationId xmlns:a16="http://schemas.microsoft.com/office/drawing/2014/main" id="{510793DA-8F9C-44F8-8461-AC62A44F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15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68E18E-368E-4698-A9C4-EF82D4E71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6528" y="1232681"/>
            <a:ext cx="396000" cy="396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CE165-606E-4FF6-84F9-CB4F32194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605" y="1217694"/>
            <a:ext cx="396000" cy="396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B6FBC3-55C8-499E-9B7A-0A45D6B87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227" y="1232681"/>
            <a:ext cx="396000" cy="39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32DF58-8822-F103-7315-2C9AD00E4375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299925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Бизнес-модель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16</a:t>
            </a:fld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51C20E-226A-4CD0-AD34-0BA41062A14F}"/>
              </a:ext>
            </a:extLst>
          </p:cNvPr>
          <p:cNvGrpSpPr/>
          <p:nvPr/>
        </p:nvGrpSpPr>
        <p:grpSpPr>
          <a:xfrm>
            <a:off x="346074" y="1015525"/>
            <a:ext cx="11510964" cy="2040191"/>
            <a:chOff x="346074" y="3577452"/>
            <a:chExt cx="11510964" cy="204019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EDD443E6-3B0B-4CDE-88FF-BE758EFC07D6}"/>
                </a:ext>
              </a:extLst>
            </p:cNvPr>
            <p:cNvSpPr/>
            <p:nvPr/>
          </p:nvSpPr>
          <p:spPr>
            <a:xfrm>
              <a:off x="6288450" y="3577452"/>
              <a:ext cx="5568588" cy="2040191"/>
            </a:xfrm>
            <a:prstGeom prst="roundRect">
              <a:avLst>
                <a:gd name="adj" fmla="val 515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: скругленные углы 17">
              <a:extLst>
                <a:ext uri="{FF2B5EF4-FFF2-40B4-BE49-F238E27FC236}">
                  <a16:creationId xmlns:a16="http://schemas.microsoft.com/office/drawing/2014/main" id="{93B10E8F-AC53-4F8F-A28E-4A9BBB396169}"/>
                </a:ext>
              </a:extLst>
            </p:cNvPr>
            <p:cNvSpPr/>
            <p:nvPr/>
          </p:nvSpPr>
          <p:spPr>
            <a:xfrm>
              <a:off x="346074" y="3577452"/>
              <a:ext cx="5568588" cy="2040191"/>
            </a:xfrm>
            <a:prstGeom prst="roundRect">
              <a:avLst>
                <a:gd name="adj" fmla="val 5151"/>
              </a:avLst>
            </a:prstGeom>
            <a:solidFill>
              <a:schemeClr val="accent2">
                <a:lumMod val="20000"/>
                <a:lumOff val="80000"/>
                <a:alpha val="6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FF2B99AA-CAB7-4A10-9C23-5D2C00A2BE6D}"/>
                </a:ext>
              </a:extLst>
            </p:cNvPr>
            <p:cNvSpPr txBox="1"/>
            <p:nvPr/>
          </p:nvSpPr>
          <p:spPr>
            <a:xfrm>
              <a:off x="508556" y="4284174"/>
              <a:ext cx="5406107" cy="4584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3970">
                <a:lnSpc>
                  <a:spcPct val="100000"/>
                </a:lnSpc>
                <a:spcBef>
                  <a:spcPts val="600"/>
                </a:spcBef>
              </a:pPr>
              <a:r>
                <a:rPr lang="ru-RU" sz="1200" dirty="0"/>
                <a:t>За что наши клиенты готовы платить?</a:t>
              </a:r>
            </a:p>
            <a:p>
              <a:pPr marL="13970">
                <a:lnSpc>
                  <a:spcPct val="100000"/>
                </a:lnSpc>
                <a:spcBef>
                  <a:spcPts val="600"/>
                </a:spcBef>
              </a:pPr>
              <a:r>
                <a:rPr lang="ru-RU" sz="1200" dirty="0"/>
                <a:t>За что они платят сейчас? Как они платят?</a:t>
              </a:r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9ABDF22E-E926-4F35-B2A5-2B3F9781EA86}"/>
                </a:ext>
              </a:extLst>
            </p:cNvPr>
            <p:cNvSpPr txBox="1"/>
            <p:nvPr/>
          </p:nvSpPr>
          <p:spPr>
            <a:xfrm>
              <a:off x="925851" y="3800507"/>
              <a:ext cx="4305906" cy="2855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0480" marR="82550">
                <a:lnSpc>
                  <a:spcPct val="125400"/>
                </a:lnSpc>
              </a:pPr>
              <a:r>
                <a:rPr lang="ru-RU" sz="1600" b="1" dirty="0">
                  <a:ea typeface="Ebrima" panose="02000000000000000000" pitchFamily="2" charset="0"/>
                  <a:cs typeface="Ebrima" panose="02000000000000000000" pitchFamily="2" charset="0"/>
                </a:rPr>
                <a:t>Доходы:</a:t>
              </a:r>
            </a:p>
          </p:txBody>
        </p:sp>
        <p:sp>
          <p:nvSpPr>
            <p:cNvPr id="14" name="object 4">
              <a:extLst>
                <a:ext uri="{FF2B5EF4-FFF2-40B4-BE49-F238E27FC236}">
                  <a16:creationId xmlns:a16="http://schemas.microsoft.com/office/drawing/2014/main" id="{C23A923E-B293-4EC2-977D-B7FFBC9ACF4A}"/>
                </a:ext>
              </a:extLst>
            </p:cNvPr>
            <p:cNvSpPr txBox="1"/>
            <p:nvPr/>
          </p:nvSpPr>
          <p:spPr>
            <a:xfrm>
              <a:off x="6887448" y="3800507"/>
              <a:ext cx="4305906" cy="2855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0480" marR="82550">
                <a:lnSpc>
                  <a:spcPct val="125400"/>
                </a:lnSpc>
              </a:pPr>
              <a:r>
                <a:rPr lang="ru-RU" sz="1600" b="1" dirty="0">
                  <a:ea typeface="Ebrima" panose="02000000000000000000" pitchFamily="2" charset="0"/>
                  <a:cs typeface="Ebrima" panose="02000000000000000000" pitchFamily="2" charset="0"/>
                </a:rPr>
                <a:t>Структура затрат</a:t>
              </a:r>
            </a:p>
          </p:txBody>
        </p:sp>
        <p:sp>
          <p:nvSpPr>
            <p:cNvPr id="17" name="object 4">
              <a:extLst>
                <a:ext uri="{FF2B5EF4-FFF2-40B4-BE49-F238E27FC236}">
                  <a16:creationId xmlns:a16="http://schemas.microsoft.com/office/drawing/2014/main" id="{D6367F10-F48B-4C70-B3C7-D5069E0D20C2}"/>
                </a:ext>
              </a:extLst>
            </p:cNvPr>
            <p:cNvSpPr txBox="1"/>
            <p:nvPr/>
          </p:nvSpPr>
          <p:spPr>
            <a:xfrm>
              <a:off x="6439819" y="4284174"/>
              <a:ext cx="5406107" cy="9047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9720" indent="-28575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/>
                <a:t>Какие наиболее важные затраты, связанные с бизнес-моделью?</a:t>
              </a:r>
            </a:p>
            <a:p>
              <a:pPr marL="299720" indent="-28575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/>
                <a:t>Какие ключевые ресурсы являются самыми дорогими?</a:t>
              </a:r>
            </a:p>
            <a:p>
              <a:pPr marL="299720" indent="-285750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200" dirty="0"/>
                <a:t>Какие основные действия являются самыми дорогими?</a:t>
              </a: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1F455E7-D5B4-47B0-9E71-5AFB25911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00343" y="3745302"/>
              <a:ext cx="396000" cy="396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8534DA9-9BC2-4925-8413-445B1277AD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2813" y="3745302"/>
              <a:ext cx="396000" cy="396000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D9472-278B-473C-8E23-5EA3D477913E}"/>
              </a:ext>
            </a:extLst>
          </p:cNvPr>
          <p:cNvGrpSpPr/>
          <p:nvPr/>
        </p:nvGrpSpPr>
        <p:grpSpPr>
          <a:xfrm>
            <a:off x="346074" y="3278770"/>
            <a:ext cx="11510964" cy="3149865"/>
            <a:chOff x="346074" y="1015214"/>
            <a:chExt cx="11510964" cy="3149865"/>
          </a:xfrm>
        </p:grpSpPr>
        <p:sp>
          <p:nvSpPr>
            <p:cNvPr id="3" name="Прямоугольник: скругленные углы 17">
              <a:extLst>
                <a:ext uri="{FF2B5EF4-FFF2-40B4-BE49-F238E27FC236}">
                  <a16:creationId xmlns:a16="http://schemas.microsoft.com/office/drawing/2014/main" id="{F775F15D-0824-46C1-B236-EE064B617243}"/>
                </a:ext>
              </a:extLst>
            </p:cNvPr>
            <p:cNvSpPr/>
            <p:nvPr/>
          </p:nvSpPr>
          <p:spPr>
            <a:xfrm>
              <a:off x="346074" y="1015214"/>
              <a:ext cx="11510964" cy="3149865"/>
            </a:xfrm>
            <a:prstGeom prst="roundRect">
              <a:avLst>
                <a:gd name="adj" fmla="val 5303"/>
              </a:avLst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0ADB6E7C-4C88-4153-AC93-9D2933C142C5}"/>
                </a:ext>
              </a:extLst>
            </p:cNvPr>
            <p:cNvSpPr txBox="1"/>
            <p:nvPr/>
          </p:nvSpPr>
          <p:spPr>
            <a:xfrm>
              <a:off x="5512157" y="1881027"/>
              <a:ext cx="6120399" cy="121251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200" dirty="0"/>
                <a:t>(Potential Available Market) – </a:t>
              </a:r>
              <a:r>
                <a:rPr lang="ru-RU" sz="1200" dirty="0"/>
                <a:t>потенциальный объём рынка;</a:t>
              </a:r>
            </a:p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 (</a:t>
              </a:r>
              <a:r>
                <a:rPr lang="en-US" sz="1200" dirty="0"/>
                <a:t>Total Addressable Market) – </a:t>
              </a:r>
              <a:r>
                <a:rPr lang="ru-RU" sz="1200" dirty="0"/>
                <a:t>общий объём целевого рынка;</a:t>
              </a:r>
            </a:p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(</a:t>
              </a:r>
              <a:r>
                <a:rPr lang="en-US" sz="1200" dirty="0"/>
                <a:t>Served/Serviceable Available Market) – </a:t>
              </a:r>
              <a:r>
                <a:rPr lang="ru-RU" sz="1200" dirty="0"/>
                <a:t>доступный объём рынка;</a:t>
              </a:r>
            </a:p>
            <a:p>
              <a:pPr marL="298407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1200" dirty="0"/>
                <a:t>(</a:t>
              </a:r>
              <a:r>
                <a:rPr lang="en-US" sz="1200" dirty="0"/>
                <a:t>Serviceable &amp; Obtainable Market) – </a:t>
              </a:r>
              <a:r>
                <a:rPr lang="ru-RU" sz="1200" dirty="0"/>
                <a:t>реально достижимый объём рынка;</a:t>
              </a:r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AC355214-F6B6-4432-9CD0-651E190346ED}"/>
                </a:ext>
              </a:extLst>
            </p:cNvPr>
            <p:cNvSpPr txBox="1"/>
            <p:nvPr/>
          </p:nvSpPr>
          <p:spPr>
            <a:xfrm>
              <a:off x="925850" y="1163678"/>
              <a:ext cx="5170149" cy="28559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0480" marR="82550">
                <a:lnSpc>
                  <a:spcPct val="125400"/>
                </a:lnSpc>
              </a:pPr>
              <a:r>
                <a:rPr lang="ru-RU" sz="1600" b="1" dirty="0">
                  <a:ea typeface="Ebrima" panose="02000000000000000000" pitchFamily="2" charset="0"/>
                  <a:cs typeface="Ebrima" panose="02000000000000000000" pitchFamily="2" charset="0"/>
                </a:rPr>
                <a:t>Оценка рынка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0EB1133-1D83-4259-B047-2E5A343BD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834" y="1161523"/>
              <a:ext cx="396000" cy="396000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19CA3B-78E4-4FB7-8E86-A71F2455F1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50" y="3861291"/>
            <a:ext cx="4457808" cy="2116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537C2DB-0DE1-4E02-96BF-04C5AF13DB03}"/>
              </a:ext>
            </a:extLst>
          </p:cNvPr>
          <p:cNvSpPr txBox="1"/>
          <p:nvPr/>
        </p:nvSpPr>
        <p:spPr>
          <a:xfrm>
            <a:off x="3773025" y="3943741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PAM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66B7FA-EA8E-4E99-A9CF-EB99516A0862}"/>
              </a:ext>
            </a:extLst>
          </p:cNvPr>
          <p:cNvSpPr txBox="1"/>
          <p:nvPr/>
        </p:nvSpPr>
        <p:spPr>
          <a:xfrm>
            <a:off x="3446062" y="4370683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TAM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2BA0F5-BC12-4E5B-8A81-D5ACC32EB17A}"/>
              </a:ext>
            </a:extLst>
          </p:cNvPr>
          <p:cNvSpPr txBox="1"/>
          <p:nvPr/>
        </p:nvSpPr>
        <p:spPr>
          <a:xfrm>
            <a:off x="3119099" y="4819710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SAM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141FE6-6EF3-45E8-90A3-849416AA0617}"/>
              </a:ext>
            </a:extLst>
          </p:cNvPr>
          <p:cNvSpPr txBox="1"/>
          <p:nvPr/>
        </p:nvSpPr>
        <p:spPr>
          <a:xfrm>
            <a:off x="2792136" y="5246653"/>
            <a:ext cx="77256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spc="45" dirty="0">
                <a:solidFill>
                  <a:schemeClr val="accent2">
                    <a:lumMod val="20000"/>
                    <a:lumOff val="8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SOM</a:t>
            </a:r>
            <a:endParaRPr lang="ru-RU" sz="8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2EEBA0-0629-4715-880E-529C6F765E7D}"/>
              </a:ext>
            </a:extLst>
          </p:cNvPr>
          <p:cNvSpPr txBox="1"/>
          <p:nvPr/>
        </p:nvSpPr>
        <p:spPr>
          <a:xfrm>
            <a:off x="2792136" y="5616473"/>
            <a:ext cx="180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343879E-550A-48DE-A637-C994BD245B4F}"/>
              </a:ext>
            </a:extLst>
          </p:cNvPr>
          <p:cNvSpPr/>
          <p:nvPr/>
        </p:nvSpPr>
        <p:spPr>
          <a:xfrm>
            <a:off x="2445256" y="5944745"/>
            <a:ext cx="25105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spc="-5" dirty="0">
                <a:solidFill>
                  <a:schemeClr val="accent2"/>
                </a:solidFill>
                <a:cs typeface="Arial"/>
              </a:rPr>
              <a:t>Прогнозы по развитию рынка на период реализации проекта</a:t>
            </a:r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CF1363-7838-426C-93AF-514A09164D36}"/>
              </a:ext>
            </a:extLst>
          </p:cNvPr>
          <p:cNvSpPr txBox="1"/>
          <p:nvPr/>
        </p:nvSpPr>
        <p:spPr>
          <a:xfrm>
            <a:off x="1704474" y="3947541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N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9B5A92-9C58-4D9D-92D2-FE5804C2DE0D}"/>
              </a:ext>
            </a:extLst>
          </p:cNvPr>
          <p:cNvSpPr txBox="1"/>
          <p:nvPr/>
        </p:nvSpPr>
        <p:spPr>
          <a:xfrm>
            <a:off x="1704473" y="4361870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N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BB36A3-E150-4BFB-8BAD-D2AA90934994}"/>
              </a:ext>
            </a:extLst>
          </p:cNvPr>
          <p:cNvSpPr txBox="1"/>
          <p:nvPr/>
        </p:nvSpPr>
        <p:spPr>
          <a:xfrm>
            <a:off x="1704473" y="4788973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N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E5A7B6-E6A6-4E5D-A448-0BBF7D056957}"/>
              </a:ext>
            </a:extLst>
          </p:cNvPr>
          <p:cNvSpPr txBox="1"/>
          <p:nvPr/>
        </p:nvSpPr>
        <p:spPr>
          <a:xfrm>
            <a:off x="1698672" y="5230932"/>
            <a:ext cx="146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N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606C7-65F5-444B-BD0C-C3A1F1532770}"/>
              </a:ext>
            </a:extLst>
          </p:cNvPr>
          <p:cNvSpPr txBox="1"/>
          <p:nvPr/>
        </p:nvSpPr>
        <p:spPr>
          <a:xfrm>
            <a:off x="2709982" y="5639786"/>
            <a:ext cx="18821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N </a:t>
            </a:r>
            <a:r>
              <a:rPr lang="ru-RU" sz="1000" b="1" dirty="0">
                <a:solidFill>
                  <a:schemeClr val="bg1"/>
                </a:solidFill>
              </a:rPr>
              <a:t>млн</a:t>
            </a:r>
            <a:r>
              <a:rPr lang="en-US" sz="1000" b="1" dirty="0">
                <a:solidFill>
                  <a:schemeClr val="bg1"/>
                </a:solidFill>
              </a:rPr>
              <a:t> ₽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7FD38F-6DFD-5876-C2B6-A3C8013D6537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777864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D443E6-3B0B-4CDE-88FF-BE758EFC07D6}"/>
              </a:ext>
            </a:extLst>
          </p:cNvPr>
          <p:cNvSpPr/>
          <p:nvPr/>
        </p:nvSpPr>
        <p:spPr>
          <a:xfrm>
            <a:off x="6288450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результаты проекта и планы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265333"/>
          </a:xfrm>
          <a:prstGeom prst="roundRect">
            <a:avLst>
              <a:gd name="adj" fmla="val 9908"/>
            </a:avLst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24001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>
              <a:spcBef>
                <a:spcPts val="600"/>
              </a:spcBef>
            </a:pPr>
            <a:r>
              <a:rPr lang="ru-RU" sz="1400" dirty="0"/>
              <a:t>Каких результатов в реализации проекта Вы добились, будьте максимально конкретны, обязательно укажите:</a:t>
            </a:r>
          </a:p>
          <a:p>
            <a:pPr marL="12657">
              <a:spcBef>
                <a:spcPts val="600"/>
              </a:spcBef>
            </a:pPr>
            <a:r>
              <a:rPr lang="ru-RU" sz="1400" dirty="0"/>
              <a:t>Какова выручка и выручка за реализацию инновационной продукции или услуг (за 2022, 2023 и планируемые показатели по 2024 году).</a:t>
            </a:r>
          </a:p>
          <a:p>
            <a:pPr marL="12657">
              <a:spcBef>
                <a:spcPts val="600"/>
              </a:spcBef>
            </a:pPr>
            <a:r>
              <a:rPr lang="ru-RU" sz="1400" dirty="0"/>
              <a:t>Какие вехи пройдены в проверке базовых гипотез по выходу на рынок. Какие вехи пройдены </a:t>
            </a:r>
            <a:br>
              <a:rPr lang="ru-RU" sz="1400" dirty="0"/>
            </a:br>
            <a:r>
              <a:rPr lang="ru-RU" sz="1400" dirty="0"/>
              <a:t>в разработке продукта.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5170149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Результат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433619"/>
            <a:ext cx="5406107" cy="10586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/>
              <a:t>Приведите информацию о цене реализации вашего решения в зависимости от его стадии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Срок реализации проекта – X лет;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Срок окупаемости проекта – X лет.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0" y="3800507"/>
            <a:ext cx="498881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/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Что вам сейчас нужно для эффективной реализации проекта?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3A923E-B293-4EC2-977D-B7FFBC9ACF4A}"/>
              </a:ext>
            </a:extLst>
          </p:cNvPr>
          <p:cNvSpPr txBox="1"/>
          <p:nvPr/>
        </p:nvSpPr>
        <p:spPr>
          <a:xfrm>
            <a:off x="6887448" y="3800507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План реализации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6367F10-F48B-4C70-B3C7-D5069E0D20C2}"/>
              </a:ext>
            </a:extLst>
          </p:cNvPr>
          <p:cNvSpPr txBox="1"/>
          <p:nvPr/>
        </p:nvSpPr>
        <p:spPr>
          <a:xfrm>
            <a:off x="6439819" y="4433619"/>
            <a:ext cx="5406107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Приведите план работ по проекту и описание того, как основные этапы работ будут реализованы.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Представьте план реализации вашей идеи в конечный продукт, т.е. от начальной стадии (идеи) до готового продукта (работоспособной технологии) с указанием временных </a:t>
            </a:r>
            <a:br>
              <a:rPr lang="ru-RU" sz="1200" dirty="0"/>
            </a:br>
            <a:r>
              <a:rPr lang="ru-RU" sz="1200" dirty="0"/>
              <a:t>и финансовых затрат. Кратко обозначьте направление использования инвестиций.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Обозначьте сроки превращения идеи в конечный продукт и срок выхода его на рынок.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17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0F07676-7E22-48FB-BA6F-FB1A31679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499" y="1167758"/>
            <a:ext cx="396000" cy="396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E84251-9B5C-43B4-B12E-2993F390F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499" y="3800507"/>
            <a:ext cx="396000" cy="396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BF9E4D3-E538-4737-9DA3-442267DC4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89949" y="3745302"/>
            <a:ext cx="396000" cy="3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935284-846A-F549-8D66-0EE08527761C}"/>
              </a:ext>
            </a:extLst>
          </p:cNvPr>
          <p:cNvSpPr txBox="1"/>
          <p:nvPr/>
        </p:nvSpPr>
        <p:spPr>
          <a:xfrm>
            <a:off x="8345226" y="463926"/>
            <a:ext cx="2275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1-2 СЛАЙДА</a:t>
            </a:r>
          </a:p>
        </p:txBody>
      </p:sp>
    </p:spTree>
    <p:extLst>
      <p:ext uri="{BB962C8B-B14F-4D97-AF65-F5344CB8AC3E}">
        <p14:creationId xmlns:p14="http://schemas.microsoft.com/office/powerpoint/2010/main" val="54171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F749D3-4C30-4455-AB3B-D537423C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151566C9-25F6-4620-A736-BA5D6054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>
                <a:solidFill>
                  <a:schemeClr val="bg1">
                    <a:lumMod val="95000"/>
                  </a:schemeClr>
                </a:solidFill>
              </a:rPr>
              <a:t>18</a:t>
            </a:fld>
            <a:endParaRPr lang="ru-RU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E4E5-09C3-41F5-B1FD-05CA04D5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Команда</a:t>
            </a:r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72B53030-AFF9-48FC-82F6-1932B8D901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03A5ABC9-71D2-415D-A54F-D09E01E17D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3" name="Рисунок 72">
            <a:extLst>
              <a:ext uri="{FF2B5EF4-FFF2-40B4-BE49-F238E27FC236}">
                <a16:creationId xmlns:a16="http://schemas.microsoft.com/office/drawing/2014/main" id="{3CFD581B-4F31-4A19-9861-179C71E754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4" name="Рисунок 73">
            <a:extLst>
              <a:ext uri="{FF2B5EF4-FFF2-40B4-BE49-F238E27FC236}">
                <a16:creationId xmlns:a16="http://schemas.microsoft.com/office/drawing/2014/main" id="{AA62CB69-BAEF-46A5-96D2-8A0228C24D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" name="Рисунок 74">
            <a:extLst>
              <a:ext uri="{FF2B5EF4-FFF2-40B4-BE49-F238E27FC236}">
                <a16:creationId xmlns:a16="http://schemas.microsoft.com/office/drawing/2014/main" id="{3C22D06F-4A63-42D2-B285-1944AFCC5D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126DA9-142A-495A-9692-A0CA86922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88" y="351255"/>
            <a:ext cx="994684" cy="484751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B5BE263-AD36-4988-B0EB-22874E76E0A4}"/>
              </a:ext>
            </a:extLst>
          </p:cNvPr>
          <p:cNvGrpSpPr/>
          <p:nvPr/>
        </p:nvGrpSpPr>
        <p:grpSpPr>
          <a:xfrm>
            <a:off x="346075" y="1468938"/>
            <a:ext cx="2079849" cy="3472408"/>
            <a:chOff x="346075" y="2228482"/>
            <a:chExt cx="2079849" cy="3472408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FF25D0D8-8739-47DE-ABF8-3DDB9E749DCC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8D00667A-E17E-4B7C-BE38-CEFD56B873ED}"/>
                </a:ext>
              </a:extLst>
            </p:cNvPr>
            <p:cNvGrpSpPr/>
            <p:nvPr/>
          </p:nvGrpSpPr>
          <p:grpSpPr>
            <a:xfrm>
              <a:off x="346075" y="4357812"/>
              <a:ext cx="2079849" cy="924913"/>
              <a:chOff x="596348" y="2969279"/>
              <a:chExt cx="1800000" cy="924913"/>
            </a:xfrm>
          </p:grpSpPr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C53F8D36-C704-4298-9FFB-A4659442245A}"/>
                  </a:ext>
                </a:extLst>
              </p:cNvPr>
              <p:cNvSpPr/>
              <p:nvPr/>
            </p:nvSpPr>
            <p:spPr>
              <a:xfrm>
                <a:off x="596348" y="3278639"/>
                <a:ext cx="180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Роль в команде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Компетенции</a:t>
                </a:r>
              </a:p>
            </p:txBody>
          </p:sp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D4DFC4FD-4440-4475-8B53-9285E78C0BB4}"/>
                  </a:ext>
                </a:extLst>
              </p:cNvPr>
              <p:cNvSpPr/>
              <p:nvPr/>
            </p:nvSpPr>
            <p:spPr>
              <a:xfrm>
                <a:off x="596348" y="2969279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ФИО</a:t>
                </a:r>
              </a:p>
            </p:txBody>
          </p:sp>
        </p:grp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F7F1034D-8B0F-4254-8CAB-44BC36FBADB2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D6FEE0B-FFAF-48F7-86AA-B65AF79ED856}"/>
              </a:ext>
            </a:extLst>
          </p:cNvPr>
          <p:cNvGrpSpPr/>
          <p:nvPr/>
        </p:nvGrpSpPr>
        <p:grpSpPr>
          <a:xfrm>
            <a:off x="2701075" y="1468938"/>
            <a:ext cx="2079849" cy="3472408"/>
            <a:chOff x="346075" y="2228482"/>
            <a:chExt cx="2079849" cy="3472408"/>
          </a:xfrm>
        </p:grpSpPr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C82E9F12-2DE1-4022-80C5-BDFA003A40DD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6D49D130-3E3C-4D76-84E0-498B9AFE1CD5}"/>
                </a:ext>
              </a:extLst>
            </p:cNvPr>
            <p:cNvGrpSpPr/>
            <p:nvPr/>
          </p:nvGrpSpPr>
          <p:grpSpPr>
            <a:xfrm>
              <a:off x="346075" y="4357812"/>
              <a:ext cx="2079849" cy="924913"/>
              <a:chOff x="596348" y="2969279"/>
              <a:chExt cx="1800000" cy="924913"/>
            </a:xfrm>
          </p:grpSpPr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82A0115A-AB27-4F7B-B381-B096261F673F}"/>
                  </a:ext>
                </a:extLst>
              </p:cNvPr>
              <p:cNvSpPr/>
              <p:nvPr/>
            </p:nvSpPr>
            <p:spPr>
              <a:xfrm>
                <a:off x="596348" y="3278639"/>
                <a:ext cx="180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Роль в команде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Компетенции</a:t>
                </a:r>
              </a:p>
            </p:txBody>
          </p:sp>
          <p:sp>
            <p:nvSpPr>
              <p:cNvPr id="49" name="Прямоугольник 48">
                <a:extLst>
                  <a:ext uri="{FF2B5EF4-FFF2-40B4-BE49-F238E27FC236}">
                    <a16:creationId xmlns:a16="http://schemas.microsoft.com/office/drawing/2014/main" id="{12F9C35B-440E-446F-812F-6658775F6F9C}"/>
                  </a:ext>
                </a:extLst>
              </p:cNvPr>
              <p:cNvSpPr/>
              <p:nvPr/>
            </p:nvSpPr>
            <p:spPr>
              <a:xfrm>
                <a:off x="596348" y="2969279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ФИО</a:t>
                </a:r>
              </a:p>
            </p:txBody>
          </p:sp>
        </p:grp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B216AB0-FE46-4C09-87F5-CDB0FC8AAB91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C2E5BBDA-3C17-4470-9D97-F7F96CFC3A44}"/>
              </a:ext>
            </a:extLst>
          </p:cNvPr>
          <p:cNvGrpSpPr/>
          <p:nvPr/>
        </p:nvGrpSpPr>
        <p:grpSpPr>
          <a:xfrm>
            <a:off x="5056075" y="1468938"/>
            <a:ext cx="2079849" cy="3472408"/>
            <a:chOff x="346075" y="2228482"/>
            <a:chExt cx="2079849" cy="3472408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3D319942-55F6-4445-9776-AAC039B04EEC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B94B5C53-6968-4528-857A-0F263DB18551}"/>
                </a:ext>
              </a:extLst>
            </p:cNvPr>
            <p:cNvGrpSpPr/>
            <p:nvPr/>
          </p:nvGrpSpPr>
          <p:grpSpPr>
            <a:xfrm>
              <a:off x="346075" y="4357812"/>
              <a:ext cx="2079849" cy="924913"/>
              <a:chOff x="596348" y="2969279"/>
              <a:chExt cx="1800000" cy="924913"/>
            </a:xfrm>
          </p:grpSpPr>
          <p:sp>
            <p:nvSpPr>
              <p:cNvPr id="54" name="Прямоугольник 53">
                <a:extLst>
                  <a:ext uri="{FF2B5EF4-FFF2-40B4-BE49-F238E27FC236}">
                    <a16:creationId xmlns:a16="http://schemas.microsoft.com/office/drawing/2014/main" id="{0778A074-2DA0-4EA5-A3BC-20F94E3773FE}"/>
                  </a:ext>
                </a:extLst>
              </p:cNvPr>
              <p:cNvSpPr/>
              <p:nvPr/>
            </p:nvSpPr>
            <p:spPr>
              <a:xfrm>
                <a:off x="596348" y="3278639"/>
                <a:ext cx="180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Роль в команде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Компетенции</a:t>
                </a:r>
              </a:p>
            </p:txBody>
          </p:sp>
          <p:sp>
            <p:nvSpPr>
              <p:cNvPr id="55" name="Прямоугольник 54">
                <a:extLst>
                  <a:ext uri="{FF2B5EF4-FFF2-40B4-BE49-F238E27FC236}">
                    <a16:creationId xmlns:a16="http://schemas.microsoft.com/office/drawing/2014/main" id="{B4662063-2C1E-46D1-A6A7-E329D159589B}"/>
                  </a:ext>
                </a:extLst>
              </p:cNvPr>
              <p:cNvSpPr/>
              <p:nvPr/>
            </p:nvSpPr>
            <p:spPr>
              <a:xfrm>
                <a:off x="596348" y="2969279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ФИО</a:t>
                </a:r>
              </a:p>
            </p:txBody>
          </p:sp>
        </p:grpSp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A65B90A9-8872-4AC7-83B3-C8957645B9C7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C97B0171-938D-4455-8950-F533250A590F}"/>
              </a:ext>
            </a:extLst>
          </p:cNvPr>
          <p:cNvGrpSpPr/>
          <p:nvPr/>
        </p:nvGrpSpPr>
        <p:grpSpPr>
          <a:xfrm>
            <a:off x="7411075" y="1468938"/>
            <a:ext cx="2079849" cy="3472408"/>
            <a:chOff x="346075" y="2228482"/>
            <a:chExt cx="2079849" cy="3472408"/>
          </a:xfrm>
        </p:grpSpPr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60101D4-8A8F-4D1D-96E5-4E3471E66E63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FA0E9444-A8F2-4D87-890E-BE851023743C}"/>
                </a:ext>
              </a:extLst>
            </p:cNvPr>
            <p:cNvGrpSpPr/>
            <p:nvPr/>
          </p:nvGrpSpPr>
          <p:grpSpPr>
            <a:xfrm>
              <a:off x="346075" y="4357812"/>
              <a:ext cx="2079849" cy="924913"/>
              <a:chOff x="596348" y="2969279"/>
              <a:chExt cx="1800000" cy="924913"/>
            </a:xfrm>
          </p:grpSpPr>
          <p:sp>
            <p:nvSpPr>
              <p:cNvPr id="60" name="Прямоугольник 59">
                <a:extLst>
                  <a:ext uri="{FF2B5EF4-FFF2-40B4-BE49-F238E27FC236}">
                    <a16:creationId xmlns:a16="http://schemas.microsoft.com/office/drawing/2014/main" id="{24724E65-D09E-4110-866B-09EEAB3DC8C7}"/>
                  </a:ext>
                </a:extLst>
              </p:cNvPr>
              <p:cNvSpPr/>
              <p:nvPr/>
            </p:nvSpPr>
            <p:spPr>
              <a:xfrm>
                <a:off x="596348" y="3278639"/>
                <a:ext cx="180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Роль в команде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Компетенции</a:t>
                </a:r>
              </a:p>
            </p:txBody>
          </p:sp>
          <p:sp>
            <p:nvSpPr>
              <p:cNvPr id="61" name="Прямоугольник 60">
                <a:extLst>
                  <a:ext uri="{FF2B5EF4-FFF2-40B4-BE49-F238E27FC236}">
                    <a16:creationId xmlns:a16="http://schemas.microsoft.com/office/drawing/2014/main" id="{C6280E7A-EA81-435C-B6E9-907FC88FCAB7}"/>
                  </a:ext>
                </a:extLst>
              </p:cNvPr>
              <p:cNvSpPr/>
              <p:nvPr/>
            </p:nvSpPr>
            <p:spPr>
              <a:xfrm>
                <a:off x="596348" y="2969279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ФИО</a:t>
                </a:r>
              </a:p>
            </p:txBody>
          </p:sp>
        </p:grpSp>
        <p:sp>
          <p:nvSpPr>
            <p:cNvPr id="59" name="Овал 58">
              <a:extLst>
                <a:ext uri="{FF2B5EF4-FFF2-40B4-BE49-F238E27FC236}">
                  <a16:creationId xmlns:a16="http://schemas.microsoft.com/office/drawing/2014/main" id="{C0F061F7-9E35-427C-835F-1F47A42D1081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BB70B39-1439-4569-9035-635F70F24951}"/>
              </a:ext>
            </a:extLst>
          </p:cNvPr>
          <p:cNvGrpSpPr/>
          <p:nvPr/>
        </p:nvGrpSpPr>
        <p:grpSpPr>
          <a:xfrm>
            <a:off x="9766075" y="1468938"/>
            <a:ext cx="2079849" cy="3472408"/>
            <a:chOff x="346075" y="2228482"/>
            <a:chExt cx="2079849" cy="3472408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494B68AB-4D40-4581-9713-85BB37017012}"/>
                </a:ext>
              </a:extLst>
            </p:cNvPr>
            <p:cNvSpPr/>
            <p:nvPr/>
          </p:nvSpPr>
          <p:spPr>
            <a:xfrm>
              <a:off x="346076" y="2228482"/>
              <a:ext cx="2079848" cy="3472408"/>
            </a:xfrm>
            <a:prstGeom prst="roundRect">
              <a:avLst>
                <a:gd name="adj" fmla="val 8971"/>
              </a:avLst>
            </a:prstGeom>
            <a:solidFill>
              <a:schemeClr val="bg1">
                <a:alpha val="1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>
                      <a:alpha val="1400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E4F7710C-6C8C-463C-8D74-B23894A8B64E}"/>
                </a:ext>
              </a:extLst>
            </p:cNvPr>
            <p:cNvGrpSpPr/>
            <p:nvPr/>
          </p:nvGrpSpPr>
          <p:grpSpPr>
            <a:xfrm>
              <a:off x="346075" y="4357812"/>
              <a:ext cx="2079849" cy="924913"/>
              <a:chOff x="596348" y="2969279"/>
              <a:chExt cx="1800000" cy="924913"/>
            </a:xfrm>
          </p:grpSpPr>
          <p:sp>
            <p:nvSpPr>
              <p:cNvPr id="66" name="Прямоугольник 65">
                <a:extLst>
                  <a:ext uri="{FF2B5EF4-FFF2-40B4-BE49-F238E27FC236}">
                    <a16:creationId xmlns:a16="http://schemas.microsoft.com/office/drawing/2014/main" id="{8C650B47-3CB0-4FA8-AF27-1DF66D3ED572}"/>
                  </a:ext>
                </a:extLst>
              </p:cNvPr>
              <p:cNvSpPr/>
              <p:nvPr/>
            </p:nvSpPr>
            <p:spPr>
              <a:xfrm>
                <a:off x="596348" y="3278639"/>
                <a:ext cx="1800000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Роль в команде</a:t>
                </a:r>
              </a:p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ru-RU" sz="1200" dirty="0">
                    <a:solidFill>
                      <a:schemeClr val="bg1"/>
                    </a:solidFill>
                  </a:rPr>
                  <a:t>Компетенции</a:t>
                </a:r>
              </a:p>
            </p:txBody>
          </p:sp>
          <p:sp>
            <p:nvSpPr>
              <p:cNvPr id="67" name="Прямоугольник 66">
                <a:extLst>
                  <a:ext uri="{FF2B5EF4-FFF2-40B4-BE49-F238E27FC236}">
                    <a16:creationId xmlns:a16="http://schemas.microsoft.com/office/drawing/2014/main" id="{8773FD7A-86C3-40BF-804E-824D40B11C17}"/>
                  </a:ext>
                </a:extLst>
              </p:cNvPr>
              <p:cNvSpPr/>
              <p:nvPr/>
            </p:nvSpPr>
            <p:spPr>
              <a:xfrm>
                <a:off x="596348" y="2969279"/>
                <a:ext cx="1800000" cy="309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400" b="1" dirty="0">
                    <a:solidFill>
                      <a:schemeClr val="bg1"/>
                    </a:solidFill>
                  </a:rPr>
                  <a:t>ФИО</a:t>
                </a:r>
              </a:p>
            </p:txBody>
          </p:sp>
        </p:grp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589E80F4-E0C1-4251-A05B-6FBB40F69954}"/>
                </a:ext>
              </a:extLst>
            </p:cNvPr>
            <p:cNvSpPr/>
            <p:nvPr/>
          </p:nvSpPr>
          <p:spPr>
            <a:xfrm>
              <a:off x="542158" y="2366219"/>
              <a:ext cx="1687681" cy="1687681"/>
            </a:xfrm>
            <a:prstGeom prst="ellipse">
              <a:avLst/>
            </a:prstGeom>
            <a:solidFill>
              <a:schemeClr val="bg1">
                <a:alpha val="21000"/>
              </a:schemeClr>
            </a:solidFill>
            <a:ln>
              <a:gradFill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29418820-E519-4298-96FF-FDD3FF96AD01}"/>
              </a:ext>
            </a:extLst>
          </p:cNvPr>
          <p:cNvGrpSpPr/>
          <p:nvPr/>
        </p:nvGrpSpPr>
        <p:grpSpPr>
          <a:xfrm>
            <a:off x="346074" y="5480635"/>
            <a:ext cx="11499849" cy="915115"/>
            <a:chOff x="8517834" y="1236088"/>
            <a:chExt cx="11499849" cy="915115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58D7C671-1B57-4303-9236-FE1CDB899FB8}"/>
                </a:ext>
              </a:extLst>
            </p:cNvPr>
            <p:cNvSpPr/>
            <p:nvPr/>
          </p:nvSpPr>
          <p:spPr>
            <a:xfrm>
              <a:off x="8517834" y="1236088"/>
              <a:ext cx="11499849" cy="915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66C1FD26-4916-40FC-A29A-C8E2A4EC06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649987" y="1505647"/>
              <a:ext cx="288235" cy="288235"/>
            </a:xfrm>
            <a:prstGeom prst="rect">
              <a:avLst/>
            </a:prstGeom>
          </p:spPr>
        </p:pic>
        <p:sp>
          <p:nvSpPr>
            <p:cNvPr id="71" name="object 4">
              <a:extLst>
                <a:ext uri="{FF2B5EF4-FFF2-40B4-BE49-F238E27FC236}">
                  <a16:creationId xmlns:a16="http://schemas.microsoft.com/office/drawing/2014/main" id="{0FEDF16E-9886-4B53-8C02-A90FA65DACD3}"/>
                </a:ext>
              </a:extLst>
            </p:cNvPr>
            <p:cNvSpPr txBox="1">
              <a:spLocks/>
            </p:cNvSpPr>
            <p:nvPr/>
          </p:nvSpPr>
          <p:spPr>
            <a:xfrm>
              <a:off x="8961393" y="1241890"/>
              <a:ext cx="10497172" cy="902286"/>
            </a:xfrm>
            <a:prstGeom prst="roundRect">
              <a:avLst>
                <a:gd name="adj" fmla="val 7684"/>
              </a:avLst>
            </a:prstGeom>
            <a:noFill/>
            <a:ln cap="rnd">
              <a:noFill/>
              <a:prstDash val="dash"/>
            </a:ln>
          </p:spPr>
          <p:txBody>
            <a:bodyPr vert="horz" wrap="square" lIns="72000" tIns="72000" rIns="72000" bIns="72000" rtlCol="0">
              <a:spAutoFit/>
            </a:bodyPr>
            <a:lstStyle>
              <a:lvl1pPr>
                <a:defRPr sz="3200" b="1" i="0" u="heavy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171450" marR="4602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050" b="0" u="none" kern="0" spc="-5" dirty="0">
                  <a:solidFill>
                    <a:schemeClr val="bg1"/>
                  </a:solidFill>
                  <a:latin typeface="+mn-lt"/>
                </a:rPr>
                <a:t>Покажите, что вы или ваша команда в состоянии добиваться результата, что у вас есть необходимые компетенции или вы понимаете, где вы их найдете (новые партнеры в команду, договоренности, менторы проекта и т.д.).</a:t>
              </a:r>
            </a:p>
            <a:p>
              <a:pPr marL="171450" marR="4602" indent="-171450">
                <a:spcBef>
                  <a:spcPts val="600"/>
                </a:spcBef>
                <a:buFont typeface="Arial" panose="020B0604020202020204" pitchFamily="34" charset="0"/>
                <a:buChar char="•"/>
              </a:pPr>
              <a:r>
                <a:rPr lang="ru-RU" sz="1050" b="0" u="none" kern="0" spc="-5" dirty="0">
                  <a:solidFill>
                    <a:schemeClr val="bg1"/>
                  </a:solidFill>
                  <a:latin typeface="+mn-lt"/>
                </a:rPr>
                <a:t>По желанию укажите членов вашего коллектива, которые не участвуют в подаче заявки на конкурс, но играют важную роль в проекте (покажите их компетенции и значимость).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9837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F749D3-4C30-4455-AB3B-D537423CE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55"/>
            <a:ext cx="12192000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F25D0D8-8739-47DE-ABF8-3DDB9E749DCC}"/>
              </a:ext>
            </a:extLst>
          </p:cNvPr>
          <p:cNvSpPr/>
          <p:nvPr/>
        </p:nvSpPr>
        <p:spPr>
          <a:xfrm>
            <a:off x="346075" y="1976974"/>
            <a:ext cx="5610225" cy="3649770"/>
          </a:xfrm>
          <a:prstGeom prst="roundRect">
            <a:avLst>
              <a:gd name="adj" fmla="val 8971"/>
            </a:avLst>
          </a:prstGeom>
          <a:solidFill>
            <a:schemeClr val="bg1">
              <a:alpha val="1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AD511A8-D3C9-4BDE-B93F-C58E5E6864AE}"/>
              </a:ext>
            </a:extLst>
          </p:cNvPr>
          <p:cNvSpPr/>
          <p:nvPr/>
        </p:nvSpPr>
        <p:spPr>
          <a:xfrm>
            <a:off x="6235700" y="1976974"/>
            <a:ext cx="5610225" cy="3649770"/>
          </a:xfrm>
          <a:prstGeom prst="roundRect">
            <a:avLst>
              <a:gd name="adj" fmla="val 8971"/>
            </a:avLst>
          </a:prstGeom>
          <a:solidFill>
            <a:schemeClr val="bg1">
              <a:alpha val="1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3E4E5-09C3-41F5-B1FD-05CA04D5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Участник конкурса Новатор Москвы! 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8CAD43-22F2-447B-97CB-B8B0C619B753}"/>
              </a:ext>
            </a:extLst>
          </p:cNvPr>
          <p:cNvSpPr/>
          <p:nvPr/>
        </p:nvSpPr>
        <p:spPr>
          <a:xfrm>
            <a:off x="346076" y="967042"/>
            <a:ext cx="8917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bg1"/>
                </a:solidFill>
              </a:rPr>
              <a:t>Это шаблон презентации, который вы можете использовать для своего проекта. Пожалуйста, внимательно ознакомьтесь со следующей информацией: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5B586A-B017-4A67-8949-E7C1F133CF6A}"/>
              </a:ext>
            </a:extLst>
          </p:cNvPr>
          <p:cNvSpPr/>
          <p:nvPr/>
        </p:nvSpPr>
        <p:spPr>
          <a:xfrm>
            <a:off x="6485975" y="2553781"/>
            <a:ext cx="510967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Ваша презентация может быть в любом шаблоне, однако убедитесь, что информация, представленная в разделах данного шаблона, отражена в вашей презентации.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ru-RU" sz="1400" dirty="0">
                <a:solidFill>
                  <a:schemeClr val="bg1"/>
                </a:solidFill>
              </a:rPr>
              <a:t>Последовательность и объем изложения информации на ваше усмотрение.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ru-RU" sz="1400" dirty="0">
                <a:solidFill>
                  <a:schemeClr val="bg1"/>
                </a:solidFill>
              </a:rPr>
              <a:t>Вы можете воспользоваться вспомогательными элементами на слайдах.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ru-RU" sz="1400" dirty="0">
                <a:solidFill>
                  <a:schemeClr val="bg1"/>
                </a:solidFill>
              </a:rPr>
              <a:t> Если у вас остались вопросы по оформлению и содержанию презентации вашего проекта - мы всегда готовы вам помочь.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F8D36-C704-4298-9FFB-A4659442245A}"/>
              </a:ext>
            </a:extLst>
          </p:cNvPr>
          <p:cNvSpPr/>
          <p:nvPr/>
        </p:nvSpPr>
        <p:spPr>
          <a:xfrm>
            <a:off x="596349" y="2553781"/>
            <a:ext cx="51096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Информация на титульном слайде должна соответствовать данным вашего личного кабинета (название проекта, номинация, направление, автор проекта и участники команды).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Перед отправкой презентации убедитесь, что вы удалили все вспомогательные слайды и элементы.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</a:rPr>
              <a:t>Если вы отправляете презентацию в своем шаблоне, внимательно изучите критерии экспертизы вашей заявки и убедитесь, что в презентации представлена вся информации.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420ED3-7356-42D0-A4A9-B796C7F0F8E1}"/>
              </a:ext>
            </a:extLst>
          </p:cNvPr>
          <p:cNvSpPr/>
          <p:nvPr/>
        </p:nvSpPr>
        <p:spPr>
          <a:xfrm>
            <a:off x="596350" y="2139914"/>
            <a:ext cx="5109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ОБЯЗАТЕЛЬНО: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55D1405-C89E-4F82-8A86-A181A9A430FA}"/>
              </a:ext>
            </a:extLst>
          </p:cNvPr>
          <p:cNvSpPr/>
          <p:nvPr/>
        </p:nvSpPr>
        <p:spPr>
          <a:xfrm>
            <a:off x="6485974" y="2139914"/>
            <a:ext cx="5109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+mj-lt"/>
              </a:rPr>
              <a:t>ВАЖНО: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1126DA9-142A-495A-9692-A0CA86922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888" y="351255"/>
            <a:ext cx="994684" cy="484751"/>
          </a:xfrm>
          <a:prstGeom prst="rect">
            <a:avLst/>
          </a:prstGeom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6E33054-1C63-4CF5-AA93-D1CBD1808DE2}"/>
              </a:ext>
            </a:extLst>
          </p:cNvPr>
          <p:cNvGrpSpPr/>
          <p:nvPr/>
        </p:nvGrpSpPr>
        <p:grpSpPr>
          <a:xfrm>
            <a:off x="1788325" y="6091666"/>
            <a:ext cx="3072094" cy="355599"/>
            <a:chOff x="302936" y="6091666"/>
            <a:chExt cx="3072094" cy="35559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3C56D7AE-31C4-4582-A1CB-0F98759B6E96}"/>
                </a:ext>
              </a:extLst>
            </p:cNvPr>
            <p:cNvSpPr/>
            <p:nvPr/>
          </p:nvSpPr>
          <p:spPr>
            <a:xfrm>
              <a:off x="738028" y="6115577"/>
              <a:ext cx="263700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https://i.moscow/novator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0965DA67-B528-43E1-9ACD-7A5BC2AAF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2936" y="6091666"/>
              <a:ext cx="355599" cy="355599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F5B0F46-386F-498B-A4C9-6C93DDC549D9}"/>
              </a:ext>
            </a:extLst>
          </p:cNvPr>
          <p:cNvGrpSpPr/>
          <p:nvPr/>
        </p:nvGrpSpPr>
        <p:grpSpPr>
          <a:xfrm>
            <a:off x="5040254" y="6091666"/>
            <a:ext cx="2111492" cy="355599"/>
            <a:chOff x="302936" y="6091666"/>
            <a:chExt cx="2111492" cy="35559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2782FDC-73F5-49CE-815C-B31C39B564F5}"/>
                </a:ext>
              </a:extLst>
            </p:cNvPr>
            <p:cNvSpPr/>
            <p:nvPr/>
          </p:nvSpPr>
          <p:spPr>
            <a:xfrm>
              <a:off x="738028" y="6117065"/>
              <a:ext cx="1676400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novator@mos.ru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A8BDCC6-8E16-44E9-91A0-25D1070F2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2936" y="6091666"/>
              <a:ext cx="355599" cy="35559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1C20E411-A0AD-43F0-AD93-7B388A2D9512}"/>
              </a:ext>
            </a:extLst>
          </p:cNvPr>
          <p:cNvGrpSpPr/>
          <p:nvPr/>
        </p:nvGrpSpPr>
        <p:grpSpPr>
          <a:xfrm>
            <a:off x="7581389" y="6091666"/>
            <a:ext cx="2611171" cy="355599"/>
            <a:chOff x="302936" y="6091666"/>
            <a:chExt cx="2611171" cy="355599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77FFF71A-58D6-4EE2-BBFC-A335F3E32646}"/>
                </a:ext>
              </a:extLst>
            </p:cNvPr>
            <p:cNvSpPr/>
            <p:nvPr/>
          </p:nvSpPr>
          <p:spPr>
            <a:xfrm>
              <a:off x="738028" y="6115577"/>
              <a:ext cx="217607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https://t.me/gariai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309F95A-3E6E-4FA0-A268-99B8AF9F0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02936" y="6091666"/>
              <a:ext cx="355599" cy="355599"/>
            </a:xfrm>
            <a:prstGeom prst="rect">
              <a:avLst/>
            </a:prstGeom>
          </p:spPr>
        </p:pic>
      </p:grpSp>
      <p:sp>
        <p:nvSpPr>
          <p:cNvPr id="27" name="Номер слайда 26">
            <a:extLst>
              <a:ext uri="{FF2B5EF4-FFF2-40B4-BE49-F238E27FC236}">
                <a16:creationId xmlns:a16="http://schemas.microsoft.com/office/drawing/2014/main" id="{151566C9-25F6-4620-A736-BA5D60546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64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3C0BA-924E-4916-8EB8-72EFFC19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для титульного слайда</a:t>
            </a:r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908DA2F5-5AA9-4343-A682-BC1BA74AF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0" y="3475003"/>
            <a:ext cx="2365595" cy="935235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D1513D7B-C1D0-44EF-B006-77B15D538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7" y="3475003"/>
            <a:ext cx="2365595" cy="935235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E618F46F-1DFC-4C20-B461-8162970BB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0" y="2417457"/>
            <a:ext cx="2365595" cy="93523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FF68E493-5BEE-4B88-9FA9-E74071D38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7" y="2417456"/>
            <a:ext cx="2365595" cy="935235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F3A5EFA-737E-41D4-A68B-3BA675CC5E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7" y="1379795"/>
            <a:ext cx="2365595" cy="935235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312D3923-D746-4F49-9DDE-C389344A7F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80" y="1379796"/>
            <a:ext cx="2365595" cy="935235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9903EF4C-B4FD-4D5F-B0FF-813E53E8C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3475003"/>
            <a:ext cx="1998836" cy="935235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25FDC98-36CB-4646-BD79-8149EFCA2E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1379795"/>
            <a:ext cx="2008005" cy="935235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D136E1EE-84F9-4BC4-99E3-2016594F20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2417456"/>
            <a:ext cx="2008005" cy="935235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6197C515-34CF-4EC8-8748-784EC1F4750D}"/>
              </a:ext>
            </a:extLst>
          </p:cNvPr>
          <p:cNvSpPr txBox="1"/>
          <p:nvPr/>
        </p:nvSpPr>
        <p:spPr>
          <a:xfrm>
            <a:off x="335564" y="988846"/>
            <a:ext cx="3773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1. Номинация </a:t>
            </a:r>
            <a:r>
              <a:rPr lang="ru-RU" sz="1100" dirty="0">
                <a:solidFill>
                  <a:schemeClr val="accent2"/>
                </a:solidFill>
              </a:rPr>
              <a:t>выбрать одно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DCCA2B-409E-433B-8CCA-B751BBDFCEB4}"/>
              </a:ext>
            </a:extLst>
          </p:cNvPr>
          <p:cNvSpPr txBox="1"/>
          <p:nvPr/>
        </p:nvSpPr>
        <p:spPr>
          <a:xfrm>
            <a:off x="3562239" y="988846"/>
            <a:ext cx="40272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2. Направление </a:t>
            </a:r>
            <a:r>
              <a:rPr lang="ru-RU" sz="1100" dirty="0">
                <a:solidFill>
                  <a:schemeClr val="accent2"/>
                </a:solidFill>
              </a:rPr>
              <a:t>выбрать одно</a:t>
            </a:r>
            <a:endParaRPr lang="ru-RU" sz="1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BBC0E83-F30A-4DA4-A883-93743CD8AFF1}"/>
              </a:ext>
            </a:extLst>
          </p:cNvPr>
          <p:cNvSpPr txBox="1"/>
          <p:nvPr/>
        </p:nvSpPr>
        <p:spPr>
          <a:xfrm>
            <a:off x="9488636" y="988846"/>
            <a:ext cx="2703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3. Состав </a:t>
            </a:r>
            <a:r>
              <a:rPr lang="ru-RU" sz="1100" dirty="0">
                <a:solidFill>
                  <a:schemeClr val="accent2"/>
                </a:solidFill>
              </a:rPr>
              <a:t>выбрать одно</a:t>
            </a:r>
            <a:endParaRPr lang="ru-RU" sz="1400" b="1" dirty="0"/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BDD378DC-EAA1-4039-873C-C136921BFE1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36" y="2417456"/>
            <a:ext cx="2365595" cy="935235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1434D331-FAB2-4DE2-B3CA-94693B67A3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36" y="1374986"/>
            <a:ext cx="2365595" cy="935235"/>
          </a:xfrm>
          <a:prstGeom prst="rect">
            <a:avLst/>
          </a:prstGeom>
        </p:spPr>
      </p:pic>
      <p:sp>
        <p:nvSpPr>
          <p:cNvPr id="106" name="Номер слайда 105">
            <a:extLst>
              <a:ext uri="{FF2B5EF4-FFF2-40B4-BE49-F238E27FC236}">
                <a16:creationId xmlns:a16="http://schemas.microsoft.com/office/drawing/2014/main" id="{6571649A-3A0F-4F63-AA20-4A470567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3</a:t>
            </a:fld>
            <a:endParaRPr lang="ru-RU"/>
          </a:p>
        </p:txBody>
      </p: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2971D2ED-6CF0-4C9B-B37E-5CE9FB7AEB99}"/>
              </a:ext>
            </a:extLst>
          </p:cNvPr>
          <p:cNvGrpSpPr/>
          <p:nvPr/>
        </p:nvGrpSpPr>
        <p:grpSpPr>
          <a:xfrm>
            <a:off x="346074" y="5809426"/>
            <a:ext cx="11499849" cy="595200"/>
            <a:chOff x="8517834" y="1370072"/>
            <a:chExt cx="11499849" cy="595200"/>
          </a:xfrm>
        </p:grpSpPr>
        <p:sp>
          <p:nvSpPr>
            <p:cNvPr id="108" name="Прямоугольник: скругленные углы 107">
              <a:extLst>
                <a:ext uri="{FF2B5EF4-FFF2-40B4-BE49-F238E27FC236}">
                  <a16:creationId xmlns:a16="http://schemas.microsoft.com/office/drawing/2014/main" id="{F2DA9D8B-0544-43CA-AACF-4F04B377E073}"/>
                </a:ext>
              </a:extLst>
            </p:cNvPr>
            <p:cNvSpPr/>
            <p:nvPr/>
          </p:nvSpPr>
          <p:spPr>
            <a:xfrm>
              <a:off x="8517834" y="1370072"/>
              <a:ext cx="11499849" cy="595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810248DE-71A3-4025-9077-C81D244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649987" y="1505647"/>
              <a:ext cx="288235" cy="288235"/>
            </a:xfrm>
            <a:prstGeom prst="rect">
              <a:avLst/>
            </a:prstGeom>
          </p:spPr>
        </p:pic>
        <p:sp>
          <p:nvSpPr>
            <p:cNvPr id="110" name="object 4">
              <a:extLst>
                <a:ext uri="{FF2B5EF4-FFF2-40B4-BE49-F238E27FC236}">
                  <a16:creationId xmlns:a16="http://schemas.microsoft.com/office/drawing/2014/main" id="{B9534F05-5DD6-4B0B-B8FF-F85EC8A4764E}"/>
                </a:ext>
              </a:extLst>
            </p:cNvPr>
            <p:cNvSpPr txBox="1">
              <a:spLocks/>
            </p:cNvSpPr>
            <p:nvPr/>
          </p:nvSpPr>
          <p:spPr>
            <a:xfrm>
              <a:off x="8961393" y="1406415"/>
              <a:ext cx="10924140" cy="502682"/>
            </a:xfrm>
            <a:prstGeom prst="roundRect">
              <a:avLst>
                <a:gd name="adj" fmla="val 7684"/>
              </a:avLst>
            </a:prstGeom>
            <a:noFill/>
            <a:ln cap="rnd">
              <a:noFill/>
              <a:prstDash val="dash"/>
            </a:ln>
          </p:spPr>
          <p:txBody>
            <a:bodyPr vert="horz" wrap="square" lIns="72000" tIns="72000" rIns="72000" bIns="72000" rtlCol="0">
              <a:spAutoFit/>
            </a:bodyPr>
            <a:lstStyle>
              <a:lvl1pPr>
                <a:defRPr sz="3200" b="1" i="0" u="heavy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R="4602">
                <a:spcBef>
                  <a:spcPts val="600"/>
                </a:spcBef>
              </a:pPr>
              <a:r>
                <a:rPr lang="ru-RU" sz="1100" b="0" u="none" kern="0" spc="-5" dirty="0">
                  <a:solidFill>
                    <a:schemeClr val="bg1"/>
                  </a:solidFill>
                  <a:latin typeface="+mn-lt"/>
                </a:rPr>
                <a:t>Помните, что данную презентацию будут читать эксперты (это не та презентация, с которой вы будете  выступать), поэтому на слайдах должно быть достаточно текста, схем, иной информации для понимания проекта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506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6B03F-638F-40F3-8A44-2E856E4031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Название проекта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C0F4A43F-C267-4E12-9B0B-636E23E604B3}"/>
              </a:ext>
            </a:extLst>
          </p:cNvPr>
          <p:cNvSpPr txBox="1">
            <a:spLocks/>
          </p:cNvSpPr>
          <p:nvPr/>
        </p:nvSpPr>
        <p:spPr>
          <a:xfrm>
            <a:off x="315388" y="351255"/>
            <a:ext cx="10151177" cy="413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5787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Amatic SC" panose="00000500000000000000" pitchFamily="2" charset="-79"/>
              </a:defRPr>
            </a:lvl1pPr>
          </a:lstStyle>
          <a:p>
            <a:r>
              <a:rPr lang="ru-RU" dirty="0">
                <a:solidFill>
                  <a:schemeClr val="bg1"/>
                </a:solidFill>
              </a:rPr>
              <a:t>Пример титульного слайда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81617A6-6B66-4D4D-B1DD-5A10AF3CFA74}"/>
              </a:ext>
            </a:extLst>
          </p:cNvPr>
          <p:cNvSpPr/>
          <p:nvPr/>
        </p:nvSpPr>
        <p:spPr>
          <a:xfrm>
            <a:off x="1893516" y="2424933"/>
            <a:ext cx="8093157" cy="3639815"/>
          </a:xfrm>
          <a:prstGeom prst="roundRect">
            <a:avLst>
              <a:gd name="adj" fmla="val 5227"/>
            </a:avLst>
          </a:prstGeom>
          <a:solidFill>
            <a:schemeClr val="bg1">
              <a:alpha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42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B835F8-7AA2-422A-9B3B-62C618570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42" y="2951896"/>
            <a:ext cx="2365595" cy="93523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8EDD14-B9D0-4910-9419-4BA7FD046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47" y="2951896"/>
            <a:ext cx="2365595" cy="9352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624F18F-9393-4456-BBFC-1B09044A3A23}"/>
              </a:ext>
            </a:extLst>
          </p:cNvPr>
          <p:cNvSpPr/>
          <p:nvPr/>
        </p:nvSpPr>
        <p:spPr>
          <a:xfrm>
            <a:off x="7033447" y="4063561"/>
            <a:ext cx="2953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Автор проекта</a:t>
            </a:r>
            <a:endParaRPr lang="ru-RU" sz="1400" b="1" dirty="0">
              <a:cs typeface="Arial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AA8D6D-9560-47F3-A88D-5A132EE8F098}"/>
              </a:ext>
            </a:extLst>
          </p:cNvPr>
          <p:cNvSpPr/>
          <p:nvPr/>
        </p:nvSpPr>
        <p:spPr>
          <a:xfrm>
            <a:off x="2103723" y="4063561"/>
            <a:ext cx="36000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Стадия проекта:</a:t>
            </a:r>
            <a:endParaRPr lang="ru-RU" sz="1400" b="1" dirty="0">
              <a:cs typeface="Arial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B88E9E3-87F6-4452-B3E7-722AFDE2F3C1}"/>
              </a:ext>
            </a:extLst>
          </p:cNvPr>
          <p:cNvSpPr/>
          <p:nvPr/>
        </p:nvSpPr>
        <p:spPr>
          <a:xfrm>
            <a:off x="7033447" y="4732731"/>
            <a:ext cx="19390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Состав команды</a:t>
            </a:r>
            <a:endParaRPr lang="ru-RU" sz="1400" b="1" dirty="0">
              <a:cs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3EC30D-A89C-4438-BDDC-68C77879F3B5}"/>
              </a:ext>
            </a:extLst>
          </p:cNvPr>
          <p:cNvSpPr/>
          <p:nvPr/>
        </p:nvSpPr>
        <p:spPr>
          <a:xfrm>
            <a:off x="7033447" y="4371338"/>
            <a:ext cx="23052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200" spc="27" dirty="0">
                <a:cs typeface="Arial"/>
              </a:rPr>
              <a:t>Сидоров И.И. основатель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EB11BE-C64E-428B-88B0-6326D112BB66}"/>
              </a:ext>
            </a:extLst>
          </p:cNvPr>
          <p:cNvSpPr/>
          <p:nvPr/>
        </p:nvSpPr>
        <p:spPr>
          <a:xfrm>
            <a:off x="2103723" y="4371339"/>
            <a:ext cx="466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200" spc="27" dirty="0">
                <a:cs typeface="Arial"/>
              </a:rPr>
              <a:t>текст</a:t>
            </a:r>
            <a:endParaRPr lang="ru-RU" sz="1200" dirty="0">
              <a:cs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2E92E3B-EAAE-4191-BC15-195237EFBF30}"/>
              </a:ext>
            </a:extLst>
          </p:cNvPr>
          <p:cNvSpPr/>
          <p:nvPr/>
        </p:nvSpPr>
        <p:spPr>
          <a:xfrm>
            <a:off x="7033447" y="5040508"/>
            <a:ext cx="2497607" cy="8694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cs typeface="Arial"/>
              </a:rPr>
              <a:t>Иванов И.И. </a:t>
            </a:r>
            <a:r>
              <a:rPr lang="ru-RU" sz="1200" spc="27" dirty="0" err="1">
                <a:cs typeface="Arial"/>
              </a:rPr>
              <a:t>менеждер</a:t>
            </a:r>
            <a:endParaRPr lang="ru-RU" sz="1200" spc="27" dirty="0">
              <a:cs typeface="Arial"/>
            </a:endParaRPr>
          </a:p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cs typeface="Arial"/>
              </a:rPr>
              <a:t>Попова О.А. программист</a:t>
            </a:r>
          </a:p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cs typeface="Arial"/>
              </a:rPr>
              <a:t>Райкин С.Т дизайнер</a:t>
            </a:r>
          </a:p>
          <a:p>
            <a:pPr marL="179388" indent="-168275">
              <a:spcBef>
                <a:spcPts val="86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200" spc="27" dirty="0">
                <a:cs typeface="Arial"/>
              </a:rPr>
              <a:t>Петров Л.К инженер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DC38B3-5586-4BD9-9ADB-9FA7A238F70E}"/>
              </a:ext>
            </a:extLst>
          </p:cNvPr>
          <p:cNvSpPr/>
          <p:nvPr/>
        </p:nvSpPr>
        <p:spPr>
          <a:xfrm>
            <a:off x="2103723" y="2610940"/>
            <a:ext cx="14135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Номинация</a:t>
            </a:r>
            <a:endParaRPr lang="ru-RU" sz="1400" b="1" dirty="0">
              <a:cs typeface="Arial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20BBA6-5143-4FDC-B070-34BA22C9008F}"/>
              </a:ext>
            </a:extLst>
          </p:cNvPr>
          <p:cNvSpPr/>
          <p:nvPr/>
        </p:nvSpPr>
        <p:spPr>
          <a:xfrm>
            <a:off x="4398942" y="2610940"/>
            <a:ext cx="16257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Направление</a:t>
            </a:r>
            <a:endParaRPr lang="ru-RU" sz="1400" b="1" dirty="0">
              <a:cs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13F61B6-0B7B-410F-9FC4-D1E3C620B60B}"/>
              </a:ext>
            </a:extLst>
          </p:cNvPr>
          <p:cNvSpPr/>
          <p:nvPr/>
        </p:nvSpPr>
        <p:spPr>
          <a:xfrm>
            <a:off x="7033447" y="2610940"/>
            <a:ext cx="9158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Состав</a:t>
            </a:r>
            <a:endParaRPr lang="ru-RU" sz="1400" b="1" dirty="0">
              <a:cs typeface="Arial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BA1993B-CF4C-49C8-A8B0-4288E5ED7B1F}"/>
              </a:ext>
            </a:extLst>
          </p:cNvPr>
          <p:cNvSpPr/>
          <p:nvPr/>
        </p:nvSpPr>
        <p:spPr>
          <a:xfrm>
            <a:off x="2103723" y="4736954"/>
            <a:ext cx="32240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400" b="1" spc="27" dirty="0">
                <a:cs typeface="Arial"/>
              </a:rPr>
              <a:t>Наименование организации</a:t>
            </a:r>
            <a:endParaRPr lang="ru-RU" sz="1400" b="1" dirty="0">
              <a:cs typeface="Arial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E9897CA-B7E5-4627-BB52-405FE2742DD7}"/>
              </a:ext>
            </a:extLst>
          </p:cNvPr>
          <p:cNvSpPr/>
          <p:nvPr/>
        </p:nvSpPr>
        <p:spPr>
          <a:xfrm>
            <a:off x="2103723" y="5044732"/>
            <a:ext cx="46608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06">
              <a:spcBef>
                <a:spcPts val="86"/>
              </a:spcBef>
            </a:pPr>
            <a:r>
              <a:rPr lang="ru-RU" sz="1200" spc="27" dirty="0">
                <a:cs typeface="Arial"/>
              </a:rPr>
              <a:t>текст</a:t>
            </a:r>
            <a:endParaRPr lang="ru-RU" sz="1200" dirty="0">
              <a:cs typeface="Arial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8FD13E8-536C-4B40-BE22-AAF4F9344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723" y="2951896"/>
            <a:ext cx="1998836" cy="9352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4FFE9-0D37-49DB-BD72-16586D88C804}"/>
              </a:ext>
            </a:extLst>
          </p:cNvPr>
          <p:cNvSpPr txBox="1"/>
          <p:nvPr/>
        </p:nvSpPr>
        <p:spPr>
          <a:xfrm>
            <a:off x="4296000" y="6315415"/>
            <a:ext cx="36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2024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40FF93B-BCBC-430B-BB39-E438858A6364}"/>
              </a:ext>
            </a:extLst>
          </p:cNvPr>
          <p:cNvGrpSpPr/>
          <p:nvPr/>
        </p:nvGrpSpPr>
        <p:grpSpPr>
          <a:xfrm>
            <a:off x="8517835" y="231060"/>
            <a:ext cx="3339203" cy="872179"/>
            <a:chOff x="8517835" y="1094260"/>
            <a:chExt cx="3339203" cy="872179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0039E475-82CC-4E31-AABD-6A1E87F6DB1E}"/>
                </a:ext>
              </a:extLst>
            </p:cNvPr>
            <p:cNvSpPr/>
            <p:nvPr/>
          </p:nvSpPr>
          <p:spPr>
            <a:xfrm>
              <a:off x="8517835" y="1094260"/>
              <a:ext cx="3339203" cy="87217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34D317D-9A98-43A4-AB55-23AA6AF22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649987" y="1373958"/>
              <a:ext cx="288235" cy="288235"/>
            </a:xfrm>
            <a:prstGeom prst="rect">
              <a:avLst/>
            </a:prstGeom>
          </p:spPr>
        </p:pic>
        <p:sp>
          <p:nvSpPr>
            <p:cNvPr id="28" name="object 4">
              <a:extLst>
                <a:ext uri="{FF2B5EF4-FFF2-40B4-BE49-F238E27FC236}">
                  <a16:creationId xmlns:a16="http://schemas.microsoft.com/office/drawing/2014/main" id="{9B92B1BE-C7BF-479E-9C20-51C03DAE5F22}"/>
                </a:ext>
              </a:extLst>
            </p:cNvPr>
            <p:cNvSpPr txBox="1">
              <a:spLocks/>
            </p:cNvSpPr>
            <p:nvPr/>
          </p:nvSpPr>
          <p:spPr>
            <a:xfrm>
              <a:off x="8961392" y="1191095"/>
              <a:ext cx="2884533" cy="678508"/>
            </a:xfrm>
            <a:prstGeom prst="roundRect">
              <a:avLst>
                <a:gd name="adj" fmla="val 7684"/>
              </a:avLst>
            </a:prstGeom>
            <a:noFill/>
            <a:ln cap="rnd">
              <a:noFill/>
              <a:prstDash val="dash"/>
            </a:ln>
          </p:spPr>
          <p:txBody>
            <a:bodyPr vert="horz" wrap="square" lIns="72000" tIns="72000" rIns="72000" bIns="72000" rtlCol="0">
              <a:spAutoFit/>
            </a:bodyPr>
            <a:lstStyle>
              <a:lvl1pPr>
                <a:defRPr sz="3200" b="1" i="0" u="heavy">
                  <a:solidFill>
                    <a:schemeClr val="tx1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R="4602">
                <a:spcBef>
                  <a:spcPts val="600"/>
                </a:spcBef>
                <a:spcAft>
                  <a:spcPts val="600"/>
                </a:spcAft>
              </a:pPr>
              <a:r>
                <a:rPr lang="ru-RU" sz="1100" b="0" u="none" kern="0" spc="-5" dirty="0">
                  <a:solidFill>
                    <a:schemeClr val="bg1"/>
                  </a:solidFill>
                  <a:latin typeface="+mn-lt"/>
                </a:rPr>
                <a:t>Убедитесь, что название проекта, номинация и направление, соответствуют заявке на платформе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805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775365"/>
            <a:ext cx="11510964" cy="263080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проекта: проблема и решение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630804"/>
          </a:xfrm>
          <a:prstGeom prst="roundRect">
            <a:avLst>
              <a:gd name="adj" fmla="val 9908"/>
            </a:avLst>
          </a:prstGeom>
          <a:solidFill>
            <a:schemeClr val="accent1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B76069ED-5FE5-4781-BFEB-EBE528BB3622}"/>
              </a:ext>
            </a:extLst>
          </p:cNvPr>
          <p:cNvSpPr/>
          <p:nvPr/>
        </p:nvSpPr>
        <p:spPr>
          <a:xfrm>
            <a:off x="508557" y="1163678"/>
            <a:ext cx="285146" cy="285592"/>
          </a:xfrm>
          <a:custGeom>
            <a:avLst/>
            <a:gdLst/>
            <a:ahLst/>
            <a:cxnLst/>
            <a:rect l="l" t="t" r="r" b="b"/>
            <a:pathLst>
              <a:path w="405765" h="406400">
                <a:moveTo>
                  <a:pt x="215899" y="0"/>
                </a:moveTo>
                <a:lnTo>
                  <a:pt x="204469" y="0"/>
                </a:lnTo>
                <a:lnTo>
                  <a:pt x="164464" y="4444"/>
                </a:lnTo>
                <a:lnTo>
                  <a:pt x="125729" y="15239"/>
                </a:lnTo>
                <a:lnTo>
                  <a:pt x="82549" y="39369"/>
                </a:lnTo>
                <a:lnTo>
                  <a:pt x="53974" y="65404"/>
                </a:lnTo>
                <a:lnTo>
                  <a:pt x="29844" y="97789"/>
                </a:lnTo>
                <a:lnTo>
                  <a:pt x="12699" y="132079"/>
                </a:lnTo>
                <a:lnTo>
                  <a:pt x="1269" y="181609"/>
                </a:lnTo>
                <a:lnTo>
                  <a:pt x="634" y="194309"/>
                </a:lnTo>
                <a:lnTo>
                  <a:pt x="634" y="208914"/>
                </a:lnTo>
                <a:lnTo>
                  <a:pt x="6349" y="248919"/>
                </a:lnTo>
                <a:lnTo>
                  <a:pt x="18414" y="285749"/>
                </a:lnTo>
                <a:lnTo>
                  <a:pt x="43814" y="328294"/>
                </a:lnTo>
                <a:lnTo>
                  <a:pt x="52704" y="339089"/>
                </a:lnTo>
                <a:lnTo>
                  <a:pt x="1269" y="390524"/>
                </a:lnTo>
                <a:lnTo>
                  <a:pt x="0" y="393064"/>
                </a:lnTo>
                <a:lnTo>
                  <a:pt x="0" y="398144"/>
                </a:lnTo>
                <a:lnTo>
                  <a:pt x="1269" y="400684"/>
                </a:lnTo>
                <a:lnTo>
                  <a:pt x="6984" y="406399"/>
                </a:lnTo>
                <a:lnTo>
                  <a:pt x="13334" y="406399"/>
                </a:lnTo>
                <a:lnTo>
                  <a:pt x="66674" y="353059"/>
                </a:lnTo>
                <a:lnTo>
                  <a:pt x="99059" y="353059"/>
                </a:lnTo>
                <a:lnTo>
                  <a:pt x="64134" y="321944"/>
                </a:lnTo>
                <a:lnTo>
                  <a:pt x="40639" y="286384"/>
                </a:lnTo>
                <a:lnTo>
                  <a:pt x="25399" y="246379"/>
                </a:lnTo>
                <a:lnTo>
                  <a:pt x="20319" y="202564"/>
                </a:lnTo>
                <a:lnTo>
                  <a:pt x="20954" y="187324"/>
                </a:lnTo>
                <a:lnTo>
                  <a:pt x="29209" y="144779"/>
                </a:lnTo>
                <a:lnTo>
                  <a:pt x="47624" y="106044"/>
                </a:lnTo>
                <a:lnTo>
                  <a:pt x="73659" y="73024"/>
                </a:lnTo>
                <a:lnTo>
                  <a:pt x="106679" y="46989"/>
                </a:lnTo>
                <a:lnTo>
                  <a:pt x="145414" y="28574"/>
                </a:lnTo>
                <a:lnTo>
                  <a:pt x="187959" y="20319"/>
                </a:lnTo>
                <a:lnTo>
                  <a:pt x="203199" y="19684"/>
                </a:lnTo>
                <a:lnTo>
                  <a:pt x="290195" y="19684"/>
                </a:lnTo>
                <a:lnTo>
                  <a:pt x="280034" y="14604"/>
                </a:lnTo>
                <a:lnTo>
                  <a:pt x="241299" y="3809"/>
                </a:lnTo>
                <a:lnTo>
                  <a:pt x="215899" y="0"/>
                </a:lnTo>
                <a:close/>
              </a:path>
              <a:path w="405765" h="406400">
                <a:moveTo>
                  <a:pt x="99059" y="353059"/>
                </a:moveTo>
                <a:lnTo>
                  <a:pt x="66674" y="353059"/>
                </a:lnTo>
                <a:lnTo>
                  <a:pt x="68579" y="354329"/>
                </a:lnTo>
                <a:lnTo>
                  <a:pt x="99694" y="377189"/>
                </a:lnTo>
                <a:lnTo>
                  <a:pt x="134619" y="393699"/>
                </a:lnTo>
                <a:lnTo>
                  <a:pt x="172719" y="403224"/>
                </a:lnTo>
                <a:lnTo>
                  <a:pt x="198754" y="405129"/>
                </a:lnTo>
                <a:lnTo>
                  <a:pt x="212089" y="405129"/>
                </a:lnTo>
                <a:lnTo>
                  <a:pt x="252094" y="399414"/>
                </a:lnTo>
                <a:lnTo>
                  <a:pt x="288924" y="386714"/>
                </a:lnTo>
                <a:lnTo>
                  <a:pt x="290195" y="385444"/>
                </a:lnTo>
                <a:lnTo>
                  <a:pt x="203199" y="385444"/>
                </a:lnTo>
                <a:lnTo>
                  <a:pt x="187959" y="384809"/>
                </a:lnTo>
                <a:lnTo>
                  <a:pt x="145414" y="376554"/>
                </a:lnTo>
                <a:lnTo>
                  <a:pt x="106679" y="358139"/>
                </a:lnTo>
                <a:lnTo>
                  <a:pt x="99059" y="353059"/>
                </a:lnTo>
                <a:close/>
              </a:path>
              <a:path w="405765" h="406400">
                <a:moveTo>
                  <a:pt x="386080" y="116839"/>
                </a:moveTo>
                <a:lnTo>
                  <a:pt x="386080" y="202564"/>
                </a:lnTo>
                <a:lnTo>
                  <a:pt x="385445" y="217804"/>
                </a:lnTo>
                <a:lnTo>
                  <a:pt x="377189" y="260349"/>
                </a:lnTo>
                <a:lnTo>
                  <a:pt x="358774" y="299084"/>
                </a:lnTo>
                <a:lnTo>
                  <a:pt x="332739" y="332104"/>
                </a:lnTo>
                <a:lnTo>
                  <a:pt x="299720" y="358139"/>
                </a:lnTo>
                <a:lnTo>
                  <a:pt x="260984" y="376554"/>
                </a:lnTo>
                <a:lnTo>
                  <a:pt x="218439" y="384809"/>
                </a:lnTo>
                <a:lnTo>
                  <a:pt x="203199" y="385444"/>
                </a:lnTo>
                <a:lnTo>
                  <a:pt x="290195" y="385444"/>
                </a:lnTo>
                <a:lnTo>
                  <a:pt x="331470" y="359409"/>
                </a:lnTo>
                <a:lnTo>
                  <a:pt x="360045" y="330199"/>
                </a:lnTo>
                <a:lnTo>
                  <a:pt x="382270" y="297179"/>
                </a:lnTo>
                <a:lnTo>
                  <a:pt x="396874" y="261619"/>
                </a:lnTo>
                <a:lnTo>
                  <a:pt x="405764" y="212089"/>
                </a:lnTo>
                <a:lnTo>
                  <a:pt x="405764" y="197484"/>
                </a:lnTo>
                <a:lnTo>
                  <a:pt x="400049" y="156844"/>
                </a:lnTo>
                <a:lnTo>
                  <a:pt x="387984" y="120014"/>
                </a:lnTo>
                <a:lnTo>
                  <a:pt x="386080" y="116839"/>
                </a:lnTo>
                <a:close/>
              </a:path>
              <a:path w="405765" h="406400">
                <a:moveTo>
                  <a:pt x="208914" y="270509"/>
                </a:moveTo>
                <a:lnTo>
                  <a:pt x="197484" y="270509"/>
                </a:lnTo>
                <a:lnTo>
                  <a:pt x="193039" y="274954"/>
                </a:lnTo>
                <a:lnTo>
                  <a:pt x="193039" y="285749"/>
                </a:lnTo>
                <a:lnTo>
                  <a:pt x="197484" y="290194"/>
                </a:lnTo>
                <a:lnTo>
                  <a:pt x="208914" y="290194"/>
                </a:lnTo>
                <a:lnTo>
                  <a:pt x="213359" y="285749"/>
                </a:lnTo>
                <a:lnTo>
                  <a:pt x="213359" y="274954"/>
                </a:lnTo>
                <a:lnTo>
                  <a:pt x="208914" y="270509"/>
                </a:lnTo>
                <a:close/>
              </a:path>
              <a:path w="405765" h="406400">
                <a:moveTo>
                  <a:pt x="208914" y="114934"/>
                </a:moveTo>
                <a:lnTo>
                  <a:pt x="197484" y="114934"/>
                </a:lnTo>
                <a:lnTo>
                  <a:pt x="193039" y="119379"/>
                </a:lnTo>
                <a:lnTo>
                  <a:pt x="193039" y="233044"/>
                </a:lnTo>
                <a:lnTo>
                  <a:pt x="197484" y="237489"/>
                </a:lnTo>
                <a:lnTo>
                  <a:pt x="208914" y="237489"/>
                </a:lnTo>
                <a:lnTo>
                  <a:pt x="213359" y="233044"/>
                </a:lnTo>
                <a:lnTo>
                  <a:pt x="213359" y="119379"/>
                </a:lnTo>
                <a:lnTo>
                  <a:pt x="208914" y="114934"/>
                </a:lnTo>
                <a:close/>
              </a:path>
              <a:path w="405765" h="406400">
                <a:moveTo>
                  <a:pt x="290195" y="19684"/>
                </a:moveTo>
                <a:lnTo>
                  <a:pt x="203199" y="19684"/>
                </a:lnTo>
                <a:lnTo>
                  <a:pt x="218439" y="20319"/>
                </a:lnTo>
                <a:lnTo>
                  <a:pt x="233044" y="21589"/>
                </a:lnTo>
                <a:lnTo>
                  <a:pt x="274320" y="33654"/>
                </a:lnTo>
                <a:lnTo>
                  <a:pt x="311149" y="54609"/>
                </a:lnTo>
                <a:lnTo>
                  <a:pt x="342264" y="83184"/>
                </a:lnTo>
                <a:lnTo>
                  <a:pt x="365759" y="118744"/>
                </a:lnTo>
                <a:lnTo>
                  <a:pt x="380999" y="158749"/>
                </a:lnTo>
                <a:lnTo>
                  <a:pt x="386080" y="202564"/>
                </a:lnTo>
                <a:lnTo>
                  <a:pt x="386080" y="116839"/>
                </a:lnTo>
                <a:lnTo>
                  <a:pt x="362584" y="77469"/>
                </a:lnTo>
                <a:lnTo>
                  <a:pt x="333374" y="47624"/>
                </a:lnTo>
                <a:lnTo>
                  <a:pt x="300989" y="25399"/>
                </a:lnTo>
                <a:lnTo>
                  <a:pt x="290195" y="1968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117C54AE-57F3-4F94-B13C-B86D1F571F50}"/>
              </a:ext>
            </a:extLst>
          </p:cNvPr>
          <p:cNvSpPr/>
          <p:nvPr/>
        </p:nvSpPr>
        <p:spPr>
          <a:xfrm>
            <a:off x="478222" y="3941270"/>
            <a:ext cx="315481" cy="377746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6" y="1616547"/>
            <a:ext cx="8229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</a:pPr>
            <a:r>
              <a:rPr lang="ru-RU" sz="1400" dirty="0"/>
              <a:t>По возможности простым и понятным языком кратко опишите, в чем состоит проблема, которую вы решаете своим проектом (продуктом/изобретением/решением).</a:t>
            </a:r>
            <a:endParaRPr sz="14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1" y="1163678"/>
            <a:ext cx="147278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rPr>
              <a:t>Проблема</a:t>
            </a:r>
            <a:endParaRPr sz="1600" b="1" dirty="0">
              <a:solidFill>
                <a:schemeClr val="accent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601638"/>
            <a:ext cx="5406107" cy="8124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Укажите, как заявленная проблема решается в настоящее время.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По возможности, приведите примеры.</a:t>
            </a:r>
            <a:endParaRPr sz="14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4009786"/>
            <a:ext cx="2811504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1"/>
                </a:solidFill>
                <a:ea typeface="Ebrima" panose="02000000000000000000" pitchFamily="2" charset="0"/>
                <a:cs typeface="Ebrima" panose="02000000000000000000" pitchFamily="2" charset="0"/>
              </a:rPr>
              <a:t>Варианты решения</a:t>
            </a:r>
            <a:endParaRPr sz="1600" b="1" dirty="0">
              <a:solidFill>
                <a:schemeClr val="accent1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E6E8A3-B7A8-452E-BB98-4569EC7C3A64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B445C9F0-E1B6-405A-8FD8-CEBABA2B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53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2767223"/>
            <a:ext cx="11510964" cy="3649451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проекта: проблема и решение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6"/>
            <a:ext cx="11510964" cy="1549502"/>
          </a:xfrm>
          <a:prstGeom prst="roundRect">
            <a:avLst>
              <a:gd name="adj" fmla="val 990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6" y="1616547"/>
            <a:ext cx="8229600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/>
              <a:t>опишите суть проекта, что представляет собой ваш проект (продукт/изобретение/решение) простым и понятным языком.</a:t>
            </a:r>
            <a:endParaRPr lang="ru-RU" sz="1400" dirty="0">
              <a:latin typeface="Bahnschrift" panose="020B0502040204020203" pitchFamily="34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1" y="1163678"/>
            <a:ext cx="147278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rPr>
              <a:t>Проект</a:t>
            </a:r>
            <a:endParaRPr sz="1600" b="1" dirty="0">
              <a:solidFill>
                <a:schemeClr val="accent3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3582131"/>
            <a:ext cx="5406107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Опишите, как ваш проект (продукт/изобретение/решение) решает озвученную проблему.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Укажите, в чем уникальность вашего способа для ее решения.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Если возможно, опишите на конкретном наиболее типичном примере о том, как с помощью вашего проекта можно решить выявленную проблему.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2990279"/>
            <a:ext cx="2811504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3"/>
                </a:solidFill>
                <a:ea typeface="Ebrima" panose="02000000000000000000" pitchFamily="2" charset="0"/>
                <a:cs typeface="Ebrima" panose="02000000000000000000" pitchFamily="2" charset="0"/>
              </a:rPr>
              <a:t>Решение</a:t>
            </a:r>
            <a:endParaRPr sz="1600" b="1" dirty="0">
              <a:solidFill>
                <a:schemeClr val="accent3"/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BD4EB0-826C-4850-9347-BE530F7E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222" y="2956499"/>
            <a:ext cx="396000" cy="39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33FF0F3-6BC3-482C-BA80-BE20E21F94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222" y="1113808"/>
            <a:ext cx="396000" cy="396000"/>
          </a:xfrm>
          <a:prstGeom prst="rect">
            <a:avLst/>
          </a:prstGeom>
        </p:spPr>
      </p:pic>
      <p:sp>
        <p:nvSpPr>
          <p:cNvPr id="17" name="Номер слайда 16">
            <a:extLst>
              <a:ext uri="{FF2B5EF4-FFF2-40B4-BE49-F238E27FC236}">
                <a16:creationId xmlns:a16="http://schemas.microsoft.com/office/drawing/2014/main" id="{360CBBD3-031C-4F2E-814C-ABD148CB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1F07F0-1DB2-90BE-0E5C-FA798949489A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26411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1015217"/>
            <a:ext cx="11510964" cy="5401458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инновационности проекта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092723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/>
              <a:t>Опишите инновационные разработку/способ/принцип, лежащие в основе вашего проекта.</a:t>
            </a:r>
          </a:p>
          <a:p>
            <a:pPr marL="12657"/>
            <a:r>
              <a:rPr lang="ru-RU" sz="1400" dirty="0"/>
              <a:t>Расскажите, почему ваш проект можно назвать инновационным.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2257187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solidFill>
                  <a:schemeClr val="accent2"/>
                </a:solidFill>
                <a:ea typeface="Ebrima" panose="02000000000000000000" pitchFamily="2" charset="0"/>
                <a:cs typeface="Ebrima" panose="02000000000000000000" pitchFamily="2" charset="0"/>
              </a:rPr>
              <a:t>Инновационность</a:t>
            </a: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75E9C24B-D226-41D1-88E4-60ECF3599F82}"/>
              </a:ext>
            </a:extLst>
          </p:cNvPr>
          <p:cNvSpPr/>
          <p:nvPr/>
        </p:nvSpPr>
        <p:spPr>
          <a:xfrm>
            <a:off x="508555" y="1140528"/>
            <a:ext cx="282488" cy="376264"/>
          </a:xfrm>
          <a:prstGeom prst="rect">
            <a:avLst/>
          </a:prstGeom>
          <a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1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F67D47-D95B-4BF0-9176-C51BE84EC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8B7044-5D34-02B2-C812-E19286214452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3532500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DD443E6-3B0B-4CDE-88FF-BE758EFC07D6}"/>
              </a:ext>
            </a:extLst>
          </p:cNvPr>
          <p:cNvSpPr/>
          <p:nvPr/>
        </p:nvSpPr>
        <p:spPr>
          <a:xfrm>
            <a:off x="6288450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17">
            <a:extLst>
              <a:ext uri="{FF2B5EF4-FFF2-40B4-BE49-F238E27FC236}">
                <a16:creationId xmlns:a16="http://schemas.microsoft.com/office/drawing/2014/main" id="{93B10E8F-AC53-4F8F-A28E-4A9BBB396169}"/>
              </a:ext>
            </a:extLst>
          </p:cNvPr>
          <p:cNvSpPr/>
          <p:nvPr/>
        </p:nvSpPr>
        <p:spPr>
          <a:xfrm>
            <a:off x="346074" y="3577452"/>
            <a:ext cx="5568588" cy="2839224"/>
          </a:xfrm>
          <a:prstGeom prst="roundRect">
            <a:avLst>
              <a:gd name="adj" fmla="val 51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Обоснование технологичности решения</a:t>
            </a:r>
          </a:p>
        </p:txBody>
      </p:sp>
      <p:sp>
        <p:nvSpPr>
          <p:cNvPr id="3" name="Прямоугольник: скругленные углы 17">
            <a:extLst>
              <a:ext uri="{FF2B5EF4-FFF2-40B4-BE49-F238E27FC236}">
                <a16:creationId xmlns:a16="http://schemas.microsoft.com/office/drawing/2014/main" id="{F775F15D-0824-46C1-B236-EE064B617243}"/>
              </a:ext>
            </a:extLst>
          </p:cNvPr>
          <p:cNvSpPr/>
          <p:nvPr/>
        </p:nvSpPr>
        <p:spPr>
          <a:xfrm>
            <a:off x="346074" y="1015215"/>
            <a:ext cx="11510964" cy="2265333"/>
          </a:xfrm>
          <a:prstGeom prst="roundRect">
            <a:avLst>
              <a:gd name="adj" fmla="val 9908"/>
            </a:avLst>
          </a:prstGeom>
          <a:solidFill>
            <a:schemeClr val="accent3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ADB6E7C-4C88-4153-AC93-9D2933C142C5}"/>
              </a:ext>
            </a:extLst>
          </p:cNvPr>
          <p:cNvSpPr txBox="1"/>
          <p:nvPr/>
        </p:nvSpPr>
        <p:spPr>
          <a:xfrm>
            <a:off x="508555" y="1616547"/>
            <a:ext cx="11124001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57"/>
            <a:r>
              <a:rPr lang="ru-RU" sz="1400" dirty="0"/>
              <a:t>Приведите информацию о применяемой или реализуемой в вашем проекте технологии. Укажите, чем реализуемая или применяемая вами технология оригинальна или отличается от существующей безопасной технологии по показателям энергоэффективности и производительности.</a:t>
            </a: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AC355214-F6B6-4432-9CD0-651E190346ED}"/>
              </a:ext>
            </a:extLst>
          </p:cNvPr>
          <p:cNvSpPr txBox="1"/>
          <p:nvPr/>
        </p:nvSpPr>
        <p:spPr>
          <a:xfrm>
            <a:off x="925850" y="1163678"/>
            <a:ext cx="5170149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Технологические особенности проекта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FF2B99AA-CAB7-4A10-9C23-5D2C00A2BE6D}"/>
              </a:ext>
            </a:extLst>
          </p:cNvPr>
          <p:cNvSpPr txBox="1"/>
          <p:nvPr/>
        </p:nvSpPr>
        <p:spPr>
          <a:xfrm>
            <a:off x="508556" y="4469244"/>
            <a:ext cx="5406107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Укажите, чем реализуемая или применяемая вами технология оригинальна или отличается от существующей безопасной технологии по показателям энергоэффективности и производительности.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9ABDF22E-E926-4F35-B2A5-2B3F9781EA86}"/>
              </a:ext>
            </a:extLst>
          </p:cNvPr>
          <p:cNvSpPr txBox="1"/>
          <p:nvPr/>
        </p:nvSpPr>
        <p:spPr>
          <a:xfrm>
            <a:off x="925851" y="3800507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Уникальность и преимущества технологии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C23A923E-B293-4EC2-977D-B7FFBC9ACF4A}"/>
              </a:ext>
            </a:extLst>
          </p:cNvPr>
          <p:cNvSpPr txBox="1"/>
          <p:nvPr/>
        </p:nvSpPr>
        <p:spPr>
          <a:xfrm>
            <a:off x="6887448" y="3800507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Конкурирующие смежные технологии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D6367F10-F48B-4C70-B3C7-D5069E0D20C2}"/>
              </a:ext>
            </a:extLst>
          </p:cNvPr>
          <p:cNvSpPr txBox="1"/>
          <p:nvPr/>
        </p:nvSpPr>
        <p:spPr>
          <a:xfrm>
            <a:off x="6439819" y="4469244"/>
            <a:ext cx="5406107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Укажите, какие еще смежные конкурирующие технологии существуют на рынки.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08897A6-6ABE-4326-9D92-ABE8437D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9819" y="3800507"/>
            <a:ext cx="396000" cy="396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E74E561-16C2-415C-B78F-011C434D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974" y="1131494"/>
            <a:ext cx="396000" cy="396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E90741C-72E9-4F5A-897E-83798F50A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8312" y="3778277"/>
            <a:ext cx="396000" cy="396000"/>
          </a:xfrm>
          <a:prstGeom prst="rect">
            <a:avLst/>
          </a:prstGeom>
        </p:spPr>
      </p:pic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D3A6227E-BCAA-451B-9C09-675CC9301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EA7072-3E99-BC0D-C7FB-E5D009610D68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259186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BEFBF24-49D4-4B21-8675-174EFF46499F}"/>
              </a:ext>
            </a:extLst>
          </p:cNvPr>
          <p:cNvSpPr/>
          <p:nvPr/>
        </p:nvSpPr>
        <p:spPr>
          <a:xfrm>
            <a:off x="346074" y="3879603"/>
            <a:ext cx="11508076" cy="2476755"/>
          </a:xfrm>
          <a:prstGeom prst="roundRect">
            <a:avLst>
              <a:gd name="adj" fmla="val 3651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7">
            <a:extLst>
              <a:ext uri="{FF2B5EF4-FFF2-40B4-BE49-F238E27FC236}">
                <a16:creationId xmlns:a16="http://schemas.microsoft.com/office/drawing/2014/main" id="{44C642BC-1961-4437-B3A3-0D76FB7D0F44}"/>
              </a:ext>
            </a:extLst>
          </p:cNvPr>
          <p:cNvSpPr/>
          <p:nvPr/>
        </p:nvSpPr>
        <p:spPr>
          <a:xfrm>
            <a:off x="346073" y="1015217"/>
            <a:ext cx="11509200" cy="2413784"/>
          </a:xfrm>
          <a:prstGeom prst="roundRect">
            <a:avLst>
              <a:gd name="adj" fmla="val 4080"/>
            </a:avLst>
          </a:prstGeom>
          <a:solidFill>
            <a:schemeClr val="bg1">
              <a:alpha val="60000"/>
            </a:schemeClr>
          </a:solidFill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20F5E625-7E73-47EE-825D-B78D847BB76B}"/>
              </a:ext>
            </a:extLst>
          </p:cNvPr>
          <p:cNvSpPr txBox="1"/>
          <p:nvPr/>
        </p:nvSpPr>
        <p:spPr>
          <a:xfrm>
            <a:off x="508555" y="1697685"/>
            <a:ext cx="10629497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Обозначьте стадию развития вашего проекта.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Расскажите, что еще требуется сделать с точки зрения научных исследований для реализации проекта.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По возможности, приведите дорожную карту развития вашего проекта с указанием прошедших и будущих этапов с предполагаемыми датами реализации. </a:t>
            </a: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8CA39565-720B-4884-BC5E-59501A79AA68}"/>
              </a:ext>
            </a:extLst>
          </p:cNvPr>
          <p:cNvSpPr txBox="1"/>
          <p:nvPr/>
        </p:nvSpPr>
        <p:spPr>
          <a:xfrm>
            <a:off x="925851" y="1238271"/>
            <a:ext cx="4305906" cy="2855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Стадия и дальнейшая реализация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98D8DFE9-BFDB-413E-9340-ABA0019E155F}"/>
              </a:ext>
            </a:extLst>
          </p:cNvPr>
          <p:cNvSpPr txBox="1"/>
          <p:nvPr/>
        </p:nvSpPr>
        <p:spPr>
          <a:xfrm>
            <a:off x="1028979" y="4102658"/>
            <a:ext cx="4305906" cy="5933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marR="82550">
              <a:lnSpc>
                <a:spcPct val="125400"/>
              </a:lnSpc>
            </a:pPr>
            <a:r>
              <a:rPr lang="ru-RU" sz="1600" b="1" dirty="0">
                <a:ea typeface="Ebrima" panose="02000000000000000000" pitchFamily="2" charset="0"/>
                <a:cs typeface="Ebrima" panose="02000000000000000000" pitchFamily="2" charset="0"/>
              </a:rPr>
              <a:t>Необходимые для реализации ресурсы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129D1908-1133-41E6-B8C8-C131BA312735}"/>
              </a:ext>
            </a:extLst>
          </p:cNvPr>
          <p:cNvSpPr txBox="1"/>
          <p:nvPr/>
        </p:nvSpPr>
        <p:spPr>
          <a:xfrm>
            <a:off x="581349" y="4771395"/>
            <a:ext cx="10810091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Опишите имеющиеся у вас научно-технические и другие ресурсы, которые необходимы для реализации проекта. </a:t>
            </a:r>
          </a:p>
          <a:p>
            <a:pPr marL="29972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Расскажите, какие научно-технические  другие ресурсы для реализации у вас имеются, а также имеются ли  договоренности об использовании указанных ресурсов других организаций (при наличии).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6E59-01A3-4028-AAF7-68E5AD92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Дорожная карта проекта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727C2ED-419D-4007-9FA8-DAAEF517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350" y="4103578"/>
            <a:ext cx="324000" cy="32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7DBD2A4-6547-469B-BA14-69FCEA982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206" y="1239191"/>
            <a:ext cx="324000" cy="324000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0015DA-880C-4C8D-B249-21B559F1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CCCC-B943-4AE6-BE04-AB7B89216501}" type="slidenum">
              <a:rPr lang="ru-RU" smtClean="0"/>
              <a:t>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28D16-A61F-A8A6-50D0-EC60529B9EF3}"/>
              </a:ext>
            </a:extLst>
          </p:cNvPr>
          <p:cNvSpPr txBox="1"/>
          <p:nvPr/>
        </p:nvSpPr>
        <p:spPr>
          <a:xfrm>
            <a:off x="8345227" y="463926"/>
            <a:ext cx="21213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/>
                </a:solidFill>
                <a:latin typeface="Bahnschrift" panose="020B0502040204020203" pitchFamily="34" charset="0"/>
              </a:rPr>
              <a:t>РЕКОМЕНДУЕТСЯ 1 СЛАЙД</a:t>
            </a:r>
          </a:p>
        </p:txBody>
      </p:sp>
    </p:spTree>
    <p:extLst>
      <p:ext uri="{BB962C8B-B14F-4D97-AF65-F5344CB8AC3E}">
        <p14:creationId xmlns:p14="http://schemas.microsoft.com/office/powerpoint/2010/main" val="1605958749"/>
      </p:ext>
    </p:extLst>
  </p:cSld>
  <p:clrMapOvr>
    <a:masterClrMapping/>
  </p:clrMapOvr>
</p:sld>
</file>

<file path=ppt/theme/theme1.xml><?xml version="1.0" encoding="utf-8"?>
<a:theme xmlns:a="http://schemas.openxmlformats.org/drawingml/2006/main" name="Для Академия инноваторов 16_9">
  <a:themeElements>
    <a:clrScheme name="Новатор 2024">
      <a:dk1>
        <a:sysClr val="windowText" lastClr="000000"/>
      </a:dk1>
      <a:lt1>
        <a:sysClr val="window" lastClr="FFFFFF"/>
      </a:lt1>
      <a:dk2>
        <a:srgbClr val="44546A"/>
      </a:dk2>
      <a:lt2>
        <a:srgbClr val="E5E7E9"/>
      </a:lt2>
      <a:accent1>
        <a:srgbClr val="ED33A3"/>
      </a:accent1>
      <a:accent2>
        <a:srgbClr val="6F46C7"/>
      </a:accent2>
      <a:accent3>
        <a:srgbClr val="5F9FDF"/>
      </a:accent3>
      <a:accent4>
        <a:srgbClr val="12D6A7"/>
      </a:accent4>
      <a:accent5>
        <a:srgbClr val="FFAC76"/>
      </a:accent5>
      <a:accent6>
        <a:srgbClr val="302C61"/>
      </a:accent6>
      <a:hlink>
        <a:srgbClr val="0070C0"/>
      </a:hlink>
      <a:folHlink>
        <a:srgbClr val="7030A0"/>
      </a:folHlink>
    </a:clrScheme>
    <a:fontScheme name="Другая 14">
      <a:majorFont>
        <a:latin typeface="Segoe UI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ля Академия инноваторов 16_9" id="{1723B771-A24B-45DA-B7CE-887A7FB91DED}" vid="{FE7ADCA1-0705-4BF5-AEC5-34FB9D7ACE5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Для Академия инноваторов 16_9</Template>
  <TotalTime>1490</TotalTime>
  <Words>1476</Words>
  <Application>Microsoft Office PowerPoint</Application>
  <PresentationFormat>Широкоэкранный</PresentationFormat>
  <Paragraphs>210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Amatic SC</vt:lpstr>
      <vt:lpstr>Arial</vt:lpstr>
      <vt:lpstr>Bahnschrift</vt:lpstr>
      <vt:lpstr>Calibri</vt:lpstr>
      <vt:lpstr>Ebrima</vt:lpstr>
      <vt:lpstr>Segoe UI</vt:lpstr>
      <vt:lpstr>Verdana</vt:lpstr>
      <vt:lpstr>Для Академия инноваторов 16_9</vt:lpstr>
      <vt:lpstr>НОВАТОР МОСКВЫ</vt:lpstr>
      <vt:lpstr>Участник конкурса Новатор Москвы! </vt:lpstr>
      <vt:lpstr>Элементы для титульного слайда</vt:lpstr>
      <vt:lpstr>Название проекта</vt:lpstr>
      <vt:lpstr>Описание проекта: проблема и решение</vt:lpstr>
      <vt:lpstr>Описание проекта: проблема и решение</vt:lpstr>
      <vt:lpstr>Обоснование инновационности проекта</vt:lpstr>
      <vt:lpstr>Обоснование технологичности решения</vt:lpstr>
      <vt:lpstr>Дорожная карта проекта</vt:lpstr>
      <vt:lpstr>Информационный задел о проекте</vt:lpstr>
      <vt:lpstr>Защита интеллектуальной собственности</vt:lpstr>
      <vt:lpstr>Конкурентный анализ</vt:lpstr>
      <vt:lpstr>Конкурентный анализ</vt:lpstr>
      <vt:lpstr>Экономическая значимость проекта</vt:lpstr>
      <vt:lpstr>Бизнес-модель</vt:lpstr>
      <vt:lpstr>Бизнес-модель</vt:lpstr>
      <vt:lpstr>Текущие результаты проекта и планы</vt:lpstr>
      <vt:lpstr>Команда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Юшкова</dc:creator>
  <cp:lastModifiedBy>Пермякова Юлия Сергеевна</cp:lastModifiedBy>
  <cp:revision>44</cp:revision>
  <dcterms:created xsi:type="dcterms:W3CDTF">2024-01-29T10:52:34Z</dcterms:created>
  <dcterms:modified xsi:type="dcterms:W3CDTF">2024-01-30T12:14:24Z</dcterms:modified>
</cp:coreProperties>
</file>