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72" r:id="rId2"/>
    <p:sldId id="257" r:id="rId3"/>
    <p:sldId id="258" r:id="rId4"/>
    <p:sldId id="279" r:id="rId5"/>
    <p:sldId id="260" r:id="rId6"/>
    <p:sldId id="280" r:id="rId7"/>
    <p:sldId id="281" r:id="rId8"/>
    <p:sldId id="282" r:id="rId9"/>
    <p:sldId id="283" r:id="rId10"/>
  </p:sldIdLst>
  <p:sldSz cx="13444538" cy="7562850"/>
  <p:notesSz cx="10693400" cy="756285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ilroy ExtraBold" panose="00000900000000000000" pitchFamily="50" charset="-52"/>
      <p:bold r:id="rId20"/>
    </p:embeddedFont>
    <p:embeddedFont>
      <p:font typeface="Gilroy Light" panose="00000400000000000000" pitchFamily="50" charset="-52"/>
      <p:regular r:id="rId21"/>
    </p:embeddedFont>
    <p:embeddedFont>
      <p:font typeface="Montserrat ExtraBold" panose="00000900000000000000" pitchFamily="2" charset="-52"/>
      <p:bold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22" userDrawn="1">
          <p15:clr>
            <a:srgbClr val="A4A3A4"/>
          </p15:clr>
        </p15:guide>
        <p15:guide id="2" pos="72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оменко Ольга Павловна" initials="ФОП" lastIdx="1" clrIdx="0">
    <p:extLst>
      <p:ext uri="{19B8F6BF-5375-455C-9EA6-DF929625EA0E}">
        <p15:presenceInfo xmlns:p15="http://schemas.microsoft.com/office/powerpoint/2012/main" userId="S-1-5-21-744344963-2494446924-3180816502-959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A75"/>
    <a:srgbClr val="C9C9C9"/>
    <a:srgbClr val="C2C2C2"/>
    <a:srgbClr val="7F7F7F"/>
    <a:srgbClr val="FF4260"/>
    <a:srgbClr val="FAB0BE"/>
    <a:srgbClr val="F999A9"/>
    <a:srgbClr val="F9B5C2"/>
    <a:srgbClr val="96979C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4" autoAdjust="0"/>
  </p:normalViewPr>
  <p:slideViewPr>
    <p:cSldViewPr>
      <p:cViewPr varScale="1">
        <p:scale>
          <a:sx n="142" d="100"/>
          <a:sy n="142" d="100"/>
        </p:scale>
        <p:origin x="352" y="84"/>
      </p:cViewPr>
      <p:guideLst>
        <p:guide orient="horz" pos="3822"/>
        <p:guide pos="72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3CAF1-3932-4DA7-85A3-5C8323F28F3E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AA46-2512-4D54-BDE7-B426F99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9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DAA46-2512-4D54-BDE7-B426F992AE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8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DAA46-2512-4D54-BDE7-B426F992AE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DAA46-2512-4D54-BDE7-B426F992AE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5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s.ru/upload/content/files/bf90832867557df389d034293a2fe442/9Formazayavkisprilojeniyami.docx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os.ru/upload/content/files/bf90832867557df389d034293a2fe442/9Formazayavkisprilojeniyami.docx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mos.ru/upload/content/files/bf90832867557df389d034293a2fe442/9Formazayavkisprilojeniyami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s.ru/upload/content/files/bf90832867557df389d034293a2fe442/9Formazayavkisprilojeniyami.doc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s.ru/upload/content/files/bf90832867557df389d034293a2fe442/9Formazayavkisprilojeniyami.doc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www.mos.ru/upload/content/files/bf90832867557df389d034293a2fe442/9Formazayavkisprilojeniyami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os.ru/upload/content/files/bf90832867557df389d034293a2fe442/9Formazayavkisprilojeniyami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www.mos.ru/upload/content/files/bf90832867557df389d034293a2fe442/9Formazayavkisprilojeniyami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FB9DD-68E2-41CF-B48D-BCDCFD09E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0280" y="3474108"/>
            <a:ext cx="5011712" cy="3341141"/>
          </a:xfrm>
          <a:prstGeom prst="rect">
            <a:avLst/>
          </a:prstGeom>
        </p:spPr>
      </p:pic>
      <p:sp>
        <p:nvSpPr>
          <p:cNvPr id="20" name="object 53">
            <a:extLst>
              <a:ext uri="{FF2B5EF4-FFF2-40B4-BE49-F238E27FC236}">
                <a16:creationId xmlns:a16="http://schemas.microsoft.com/office/drawing/2014/main" id="{61EF9343-FAB9-4AA4-BF24-930A2399F44A}"/>
              </a:ext>
            </a:extLst>
          </p:cNvPr>
          <p:cNvSpPr/>
          <p:nvPr/>
        </p:nvSpPr>
        <p:spPr>
          <a:xfrm>
            <a:off x="1" y="4397"/>
            <a:ext cx="13444538" cy="7548196"/>
          </a:xfrm>
          <a:custGeom>
            <a:avLst/>
            <a:gdLst/>
            <a:ahLst/>
            <a:cxnLst/>
            <a:rect l="l" t="t" r="r" b="b"/>
            <a:pathLst>
              <a:path w="6842759" h="6807834">
                <a:moveTo>
                  <a:pt x="6842578" y="0"/>
                </a:moveTo>
                <a:lnTo>
                  <a:pt x="6836944" y="55081"/>
                </a:lnTo>
                <a:lnTo>
                  <a:pt x="6830185" y="116241"/>
                </a:lnTo>
                <a:lnTo>
                  <a:pt x="6822940" y="177255"/>
                </a:lnTo>
                <a:lnTo>
                  <a:pt x="6815210" y="238120"/>
                </a:lnTo>
                <a:lnTo>
                  <a:pt x="6806997" y="298834"/>
                </a:lnTo>
                <a:lnTo>
                  <a:pt x="6798304" y="359396"/>
                </a:lnTo>
                <a:lnTo>
                  <a:pt x="6789133" y="419804"/>
                </a:lnTo>
                <a:lnTo>
                  <a:pt x="6779485" y="480055"/>
                </a:lnTo>
                <a:lnTo>
                  <a:pt x="6769363" y="540148"/>
                </a:lnTo>
                <a:lnTo>
                  <a:pt x="6758767" y="600081"/>
                </a:lnTo>
                <a:lnTo>
                  <a:pt x="6747702" y="659851"/>
                </a:lnTo>
                <a:lnTo>
                  <a:pt x="6736167" y="719458"/>
                </a:lnTo>
                <a:lnTo>
                  <a:pt x="6724166" y="778898"/>
                </a:lnTo>
                <a:lnTo>
                  <a:pt x="6711700" y="838170"/>
                </a:lnTo>
                <a:lnTo>
                  <a:pt x="6698771" y="897272"/>
                </a:lnTo>
                <a:lnTo>
                  <a:pt x="6685382" y="956202"/>
                </a:lnTo>
                <a:lnTo>
                  <a:pt x="6671534" y="1014959"/>
                </a:lnTo>
                <a:lnTo>
                  <a:pt x="6657229" y="1073539"/>
                </a:lnTo>
                <a:lnTo>
                  <a:pt x="6642469" y="1131941"/>
                </a:lnTo>
                <a:lnTo>
                  <a:pt x="6627256" y="1190164"/>
                </a:lnTo>
                <a:lnTo>
                  <a:pt x="6611592" y="1248205"/>
                </a:lnTo>
                <a:lnTo>
                  <a:pt x="6595479" y="1306062"/>
                </a:lnTo>
                <a:lnTo>
                  <a:pt x="6578919" y="1363734"/>
                </a:lnTo>
                <a:lnTo>
                  <a:pt x="6561914" y="1421218"/>
                </a:lnTo>
                <a:lnTo>
                  <a:pt x="6544466" y="1478512"/>
                </a:lnTo>
                <a:lnTo>
                  <a:pt x="6526577" y="1535615"/>
                </a:lnTo>
                <a:lnTo>
                  <a:pt x="6508249" y="1592524"/>
                </a:lnTo>
                <a:lnTo>
                  <a:pt x="6489483" y="1649238"/>
                </a:lnTo>
                <a:lnTo>
                  <a:pt x="6470283" y="1705754"/>
                </a:lnTo>
                <a:lnTo>
                  <a:pt x="6450649" y="1762071"/>
                </a:lnTo>
                <a:lnTo>
                  <a:pt x="6430584" y="1818187"/>
                </a:lnTo>
                <a:lnTo>
                  <a:pt x="6410090" y="1874099"/>
                </a:lnTo>
                <a:lnTo>
                  <a:pt x="6389168" y="1929807"/>
                </a:lnTo>
                <a:lnTo>
                  <a:pt x="6367821" y="1985307"/>
                </a:lnTo>
                <a:lnTo>
                  <a:pt x="6346051" y="2040598"/>
                </a:lnTo>
                <a:lnTo>
                  <a:pt x="6323859" y="2095677"/>
                </a:lnTo>
                <a:lnTo>
                  <a:pt x="6301248" y="2150544"/>
                </a:lnTo>
                <a:lnTo>
                  <a:pt x="6278220" y="2205196"/>
                </a:lnTo>
                <a:lnTo>
                  <a:pt x="6254775" y="2259631"/>
                </a:lnTo>
                <a:lnTo>
                  <a:pt x="6230918" y="2313847"/>
                </a:lnTo>
                <a:lnTo>
                  <a:pt x="6206649" y="2367842"/>
                </a:lnTo>
                <a:lnTo>
                  <a:pt x="6181970" y="2421614"/>
                </a:lnTo>
                <a:lnTo>
                  <a:pt x="6156883" y="2475161"/>
                </a:lnTo>
                <a:lnTo>
                  <a:pt x="6131391" y="2528482"/>
                </a:lnTo>
                <a:lnTo>
                  <a:pt x="6105496" y="2581574"/>
                </a:lnTo>
                <a:lnTo>
                  <a:pt x="6079198" y="2634435"/>
                </a:lnTo>
                <a:lnTo>
                  <a:pt x="6052501" y="2687064"/>
                </a:lnTo>
                <a:lnTo>
                  <a:pt x="6025406" y="2739458"/>
                </a:lnTo>
                <a:lnTo>
                  <a:pt x="5997916" y="2791616"/>
                </a:lnTo>
                <a:lnTo>
                  <a:pt x="5970031" y="2843535"/>
                </a:lnTo>
                <a:lnTo>
                  <a:pt x="5941755" y="2895214"/>
                </a:lnTo>
                <a:lnTo>
                  <a:pt x="5913088" y="2946650"/>
                </a:lnTo>
                <a:lnTo>
                  <a:pt x="5884034" y="2997842"/>
                </a:lnTo>
                <a:lnTo>
                  <a:pt x="5854594" y="3048788"/>
                </a:lnTo>
                <a:lnTo>
                  <a:pt x="5824770" y="3099485"/>
                </a:lnTo>
                <a:lnTo>
                  <a:pt x="5794564" y="3149932"/>
                </a:lnTo>
                <a:lnTo>
                  <a:pt x="5763978" y="3200127"/>
                </a:lnTo>
                <a:lnTo>
                  <a:pt x="5733013" y="3250068"/>
                </a:lnTo>
                <a:lnTo>
                  <a:pt x="5701673" y="3299753"/>
                </a:lnTo>
                <a:lnTo>
                  <a:pt x="5669959" y="3349180"/>
                </a:lnTo>
                <a:lnTo>
                  <a:pt x="5637872" y="3398347"/>
                </a:lnTo>
                <a:lnTo>
                  <a:pt x="5605415" y="3447252"/>
                </a:lnTo>
                <a:lnTo>
                  <a:pt x="5572590" y="3495893"/>
                </a:lnTo>
                <a:lnTo>
                  <a:pt x="5539399" y="3544268"/>
                </a:lnTo>
                <a:lnTo>
                  <a:pt x="5505843" y="3592376"/>
                </a:lnTo>
                <a:lnTo>
                  <a:pt x="5471925" y="3640213"/>
                </a:lnTo>
                <a:lnTo>
                  <a:pt x="5437647" y="3687779"/>
                </a:lnTo>
                <a:lnTo>
                  <a:pt x="5403010" y="3735072"/>
                </a:lnTo>
                <a:lnTo>
                  <a:pt x="5368017" y="3782088"/>
                </a:lnTo>
                <a:lnTo>
                  <a:pt x="5332670" y="3828827"/>
                </a:lnTo>
                <a:lnTo>
                  <a:pt x="5296970" y="3875287"/>
                </a:lnTo>
                <a:lnTo>
                  <a:pt x="5260920" y="3921465"/>
                </a:lnTo>
                <a:lnTo>
                  <a:pt x="5224521" y="3967360"/>
                </a:lnTo>
                <a:lnTo>
                  <a:pt x="5187775" y="4012969"/>
                </a:lnTo>
                <a:lnTo>
                  <a:pt x="5150685" y="4058291"/>
                </a:lnTo>
                <a:lnTo>
                  <a:pt x="5113252" y="4103323"/>
                </a:lnTo>
                <a:lnTo>
                  <a:pt x="5075479" y="4148064"/>
                </a:lnTo>
                <a:lnTo>
                  <a:pt x="5037367" y="4192512"/>
                </a:lnTo>
                <a:lnTo>
                  <a:pt x="4998918" y="4236665"/>
                </a:lnTo>
                <a:lnTo>
                  <a:pt x="4960135" y="4280521"/>
                </a:lnTo>
                <a:lnTo>
                  <a:pt x="4921019" y="4324077"/>
                </a:lnTo>
                <a:lnTo>
                  <a:pt x="4881572" y="4367333"/>
                </a:lnTo>
                <a:lnTo>
                  <a:pt x="4841796" y="4410286"/>
                </a:lnTo>
                <a:lnTo>
                  <a:pt x="4801693" y="4452933"/>
                </a:lnTo>
                <a:lnTo>
                  <a:pt x="4761265" y="4495274"/>
                </a:lnTo>
                <a:lnTo>
                  <a:pt x="4720515" y="4537306"/>
                </a:lnTo>
                <a:lnTo>
                  <a:pt x="4679443" y="4579027"/>
                </a:lnTo>
                <a:lnTo>
                  <a:pt x="4638053" y="4620435"/>
                </a:lnTo>
                <a:lnTo>
                  <a:pt x="4596346" y="4661528"/>
                </a:lnTo>
                <a:lnTo>
                  <a:pt x="4554323" y="4702305"/>
                </a:lnTo>
                <a:lnTo>
                  <a:pt x="4511987" y="4742763"/>
                </a:lnTo>
                <a:lnTo>
                  <a:pt x="4469341" y="4782901"/>
                </a:lnTo>
                <a:lnTo>
                  <a:pt x="4426385" y="4822716"/>
                </a:lnTo>
                <a:lnTo>
                  <a:pt x="4383122" y="4862206"/>
                </a:lnTo>
                <a:lnTo>
                  <a:pt x="4339554" y="4901370"/>
                </a:lnTo>
                <a:lnTo>
                  <a:pt x="4295682" y="4940206"/>
                </a:lnTo>
                <a:lnTo>
                  <a:pt x="4251510" y="4978711"/>
                </a:lnTo>
                <a:lnTo>
                  <a:pt x="4207038" y="5016884"/>
                </a:lnTo>
                <a:lnTo>
                  <a:pt x="4162269" y="5054722"/>
                </a:lnTo>
                <a:lnTo>
                  <a:pt x="4117204" y="5092224"/>
                </a:lnTo>
                <a:lnTo>
                  <a:pt x="4071846" y="5129389"/>
                </a:lnTo>
                <a:lnTo>
                  <a:pt x="4026197" y="5166212"/>
                </a:lnTo>
                <a:lnTo>
                  <a:pt x="3980258" y="5202694"/>
                </a:lnTo>
                <a:lnTo>
                  <a:pt x="3934032" y="5238832"/>
                </a:lnTo>
                <a:lnTo>
                  <a:pt x="3887520" y="5274624"/>
                </a:lnTo>
                <a:lnTo>
                  <a:pt x="3840725" y="5310068"/>
                </a:lnTo>
                <a:lnTo>
                  <a:pt x="3793648" y="5345161"/>
                </a:lnTo>
                <a:lnTo>
                  <a:pt x="3746291" y="5379903"/>
                </a:lnTo>
                <a:lnTo>
                  <a:pt x="3698657" y="5414291"/>
                </a:lnTo>
                <a:lnTo>
                  <a:pt x="3650747" y="5448324"/>
                </a:lnTo>
                <a:lnTo>
                  <a:pt x="3602564" y="5481998"/>
                </a:lnTo>
                <a:lnTo>
                  <a:pt x="3554109" y="5515313"/>
                </a:lnTo>
                <a:lnTo>
                  <a:pt x="3505384" y="5548266"/>
                </a:lnTo>
                <a:lnTo>
                  <a:pt x="3456392" y="5580856"/>
                </a:lnTo>
                <a:lnTo>
                  <a:pt x="3407133" y="5613080"/>
                </a:lnTo>
                <a:lnTo>
                  <a:pt x="3357611" y="5644936"/>
                </a:lnTo>
                <a:lnTo>
                  <a:pt x="3307827" y="5676423"/>
                </a:lnTo>
                <a:lnTo>
                  <a:pt x="3257783" y="5707538"/>
                </a:lnTo>
                <a:lnTo>
                  <a:pt x="3207481" y="5738280"/>
                </a:lnTo>
                <a:lnTo>
                  <a:pt x="3156923" y="5768647"/>
                </a:lnTo>
                <a:lnTo>
                  <a:pt x="3106111" y="5798636"/>
                </a:lnTo>
                <a:lnTo>
                  <a:pt x="3055047" y="5828247"/>
                </a:lnTo>
                <a:lnTo>
                  <a:pt x="3003733" y="5857475"/>
                </a:lnTo>
                <a:lnTo>
                  <a:pt x="2952171" y="5886321"/>
                </a:lnTo>
                <a:lnTo>
                  <a:pt x="2900363" y="5914782"/>
                </a:lnTo>
                <a:lnTo>
                  <a:pt x="2848311" y="5942855"/>
                </a:lnTo>
                <a:lnTo>
                  <a:pt x="2796017" y="5970540"/>
                </a:lnTo>
                <a:lnTo>
                  <a:pt x="2743482" y="5997833"/>
                </a:lnTo>
                <a:lnTo>
                  <a:pt x="2690709" y="6024734"/>
                </a:lnTo>
                <a:lnTo>
                  <a:pt x="2637700" y="6051239"/>
                </a:lnTo>
                <a:lnTo>
                  <a:pt x="2584457" y="6077348"/>
                </a:lnTo>
                <a:lnTo>
                  <a:pt x="2530981" y="6103058"/>
                </a:lnTo>
                <a:lnTo>
                  <a:pt x="2477275" y="6128367"/>
                </a:lnTo>
                <a:lnTo>
                  <a:pt x="2423341" y="6153273"/>
                </a:lnTo>
                <a:lnTo>
                  <a:pt x="2369180" y="6177775"/>
                </a:lnTo>
                <a:lnTo>
                  <a:pt x="2314795" y="6201870"/>
                </a:lnTo>
                <a:lnTo>
                  <a:pt x="2260187" y="6225556"/>
                </a:lnTo>
                <a:lnTo>
                  <a:pt x="2205359" y="6248832"/>
                </a:lnTo>
                <a:lnTo>
                  <a:pt x="2150312" y="6271696"/>
                </a:lnTo>
                <a:lnTo>
                  <a:pt x="2095049" y="6294145"/>
                </a:lnTo>
                <a:lnTo>
                  <a:pt x="2039571" y="6316177"/>
                </a:lnTo>
                <a:lnTo>
                  <a:pt x="1983880" y="6337791"/>
                </a:lnTo>
                <a:lnTo>
                  <a:pt x="1927979" y="6358985"/>
                </a:lnTo>
                <a:lnTo>
                  <a:pt x="1871869" y="6379756"/>
                </a:lnTo>
                <a:lnTo>
                  <a:pt x="1815553" y="6400104"/>
                </a:lnTo>
                <a:lnTo>
                  <a:pt x="1759032" y="6420025"/>
                </a:lnTo>
                <a:lnTo>
                  <a:pt x="1702308" y="6439518"/>
                </a:lnTo>
                <a:lnTo>
                  <a:pt x="1645383" y="6458580"/>
                </a:lnTo>
                <a:lnTo>
                  <a:pt x="1588259" y="6477211"/>
                </a:lnTo>
                <a:lnTo>
                  <a:pt x="1530938" y="6495408"/>
                </a:lnTo>
                <a:lnTo>
                  <a:pt x="1473423" y="6513169"/>
                </a:lnTo>
                <a:lnTo>
                  <a:pt x="1415715" y="6530491"/>
                </a:lnTo>
                <a:lnTo>
                  <a:pt x="1357815" y="6547374"/>
                </a:lnTo>
                <a:lnTo>
                  <a:pt x="1299727" y="6563815"/>
                </a:lnTo>
                <a:lnTo>
                  <a:pt x="1241452" y="6579812"/>
                </a:lnTo>
                <a:lnTo>
                  <a:pt x="1182991" y="6595364"/>
                </a:lnTo>
                <a:lnTo>
                  <a:pt x="1124348" y="6610468"/>
                </a:lnTo>
                <a:lnTo>
                  <a:pt x="1065523" y="6625122"/>
                </a:lnTo>
                <a:lnTo>
                  <a:pt x="1006520" y="6639324"/>
                </a:lnTo>
                <a:lnTo>
                  <a:pt x="947339" y="6653073"/>
                </a:lnTo>
                <a:lnTo>
                  <a:pt x="887983" y="6666367"/>
                </a:lnTo>
                <a:lnTo>
                  <a:pt x="828453" y="6679202"/>
                </a:lnTo>
                <a:lnTo>
                  <a:pt x="768753" y="6691579"/>
                </a:lnTo>
                <a:lnTo>
                  <a:pt x="708883" y="6703494"/>
                </a:lnTo>
                <a:lnTo>
                  <a:pt x="648846" y="6714946"/>
                </a:lnTo>
                <a:lnTo>
                  <a:pt x="588643" y="6725932"/>
                </a:lnTo>
                <a:lnTo>
                  <a:pt x="528278" y="6736451"/>
                </a:lnTo>
                <a:lnTo>
                  <a:pt x="467750" y="6746501"/>
                </a:lnTo>
                <a:lnTo>
                  <a:pt x="407064" y="6756080"/>
                </a:lnTo>
                <a:lnTo>
                  <a:pt x="346219" y="6765185"/>
                </a:lnTo>
                <a:lnTo>
                  <a:pt x="285220" y="6773816"/>
                </a:lnTo>
                <a:lnTo>
                  <a:pt x="224066" y="6781969"/>
                </a:lnTo>
                <a:lnTo>
                  <a:pt x="162762" y="6789644"/>
                </a:lnTo>
                <a:lnTo>
                  <a:pt x="101307" y="6796837"/>
                </a:lnTo>
                <a:lnTo>
                  <a:pt x="39705" y="6803548"/>
                </a:lnTo>
                <a:lnTo>
                  <a:pt x="0" y="6807551"/>
                </a:lnTo>
              </a:path>
            </a:pathLst>
          </a:custGeom>
          <a:ln w="19050">
            <a:solidFill>
              <a:srgbClr val="F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1C4169-9673-4B98-A7BB-C193CD6E8A4F}"/>
              </a:ext>
            </a:extLst>
          </p:cNvPr>
          <p:cNvSpPr txBox="1"/>
          <p:nvPr/>
        </p:nvSpPr>
        <p:spPr>
          <a:xfrm>
            <a:off x="8795358" y="5686425"/>
            <a:ext cx="4445513" cy="50526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Субсидия может быть одобрена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только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 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</a:b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при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 правильном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оформлении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документов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2A3489D-626C-45E5-AA65-B0D49B0116E9}"/>
              </a:ext>
            </a:extLst>
          </p:cNvPr>
          <p:cNvSpPr txBox="1"/>
          <p:nvPr/>
        </p:nvSpPr>
        <p:spPr>
          <a:xfrm>
            <a:off x="8795358" y="6537988"/>
            <a:ext cx="4516089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spc="5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Эта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инструкция</a:t>
            </a:r>
            <a:r>
              <a:rPr sz="1500" spc="5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поможет</a:t>
            </a:r>
            <a:r>
              <a:rPr sz="1500" spc="5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 err="1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избежать</a:t>
            </a:r>
            <a:r>
              <a:rPr sz="1500" spc="5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500" spc="5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</a:br>
            <a:r>
              <a:rPr sz="1500" spc="-10" dirty="0" err="1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типовых</a:t>
            </a:r>
            <a:r>
              <a:rPr sz="1500" spc="-1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ошибок,</a:t>
            </a:r>
            <a:r>
              <a:rPr sz="1500" spc="7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поможет</a:t>
            </a:r>
            <a:r>
              <a:rPr sz="1500" spc="8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не</a:t>
            </a:r>
            <a:r>
              <a:rPr sz="1500" spc="7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упустить</a:t>
            </a:r>
            <a:r>
              <a:rPr sz="1500" spc="8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spc="-1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важное</a:t>
            </a:r>
            <a:endParaRPr sz="1500" dirty="0">
              <a:solidFill>
                <a:schemeClr val="tx1"/>
              </a:solidFill>
              <a:latin typeface="Gilroy Light" panose="00000400000000000000" pitchFamily="50" charset="-52"/>
              <a:cs typeface="Trebuchet MS"/>
            </a:endParaRPr>
          </a:p>
          <a:p>
            <a:pPr marL="12700"/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и</a:t>
            </a:r>
            <a:r>
              <a:rPr sz="1500" spc="6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сократит</a:t>
            </a:r>
            <a:r>
              <a:rPr sz="1500" spc="6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время</a:t>
            </a:r>
            <a:r>
              <a:rPr sz="1500" spc="6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spc="4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обработки</a:t>
            </a:r>
            <a:r>
              <a:rPr sz="1500" spc="6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dirty="0" err="1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вашей</a:t>
            </a:r>
            <a:r>
              <a:rPr sz="1500" spc="65" dirty="0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500" spc="-10" dirty="0" err="1">
                <a:solidFill>
                  <a:schemeClr val="tx1"/>
                </a:solidFill>
                <a:latin typeface="Gilroy Light" panose="00000400000000000000" pitchFamily="50" charset="-52"/>
                <a:cs typeface="Trebuchet MS"/>
              </a:rPr>
              <a:t>заявки</a:t>
            </a:r>
            <a:endParaRPr sz="1500" dirty="0">
              <a:solidFill>
                <a:schemeClr val="tx1"/>
              </a:solidFill>
              <a:latin typeface="Gilroy Light" panose="00000400000000000000" pitchFamily="50" charset="-52"/>
              <a:cs typeface="Trebuchet MS"/>
            </a:endParaRPr>
          </a:p>
        </p:txBody>
      </p:sp>
      <p:sp>
        <p:nvSpPr>
          <p:cNvPr id="11" name="object 112">
            <a:extLst>
              <a:ext uri="{FF2B5EF4-FFF2-40B4-BE49-F238E27FC236}">
                <a16:creationId xmlns:a16="http://schemas.microsoft.com/office/drawing/2014/main" id="{68CE4476-A202-4188-A6D9-8C27CEFAC6B2}"/>
              </a:ext>
            </a:extLst>
          </p:cNvPr>
          <p:cNvSpPr/>
          <p:nvPr/>
        </p:nvSpPr>
        <p:spPr>
          <a:xfrm>
            <a:off x="8284157" y="5939058"/>
            <a:ext cx="378109" cy="1078791"/>
          </a:xfrm>
          <a:custGeom>
            <a:avLst/>
            <a:gdLst/>
            <a:ahLst/>
            <a:cxnLst/>
            <a:rect l="l" t="t" r="r" b="b"/>
            <a:pathLst>
              <a:path w="345439" h="1031875">
                <a:moveTo>
                  <a:pt x="328548" y="0"/>
                </a:moveTo>
                <a:lnTo>
                  <a:pt x="13817" y="0"/>
                </a:lnTo>
                <a:lnTo>
                  <a:pt x="64477" y="607974"/>
                </a:lnTo>
                <a:lnTo>
                  <a:pt x="279412" y="607974"/>
                </a:lnTo>
                <a:lnTo>
                  <a:pt x="328548" y="0"/>
                </a:lnTo>
                <a:close/>
              </a:path>
              <a:path w="345439" h="1031875">
                <a:moveTo>
                  <a:pt x="175018" y="687806"/>
                </a:moveTo>
                <a:lnTo>
                  <a:pt x="105151" y="700097"/>
                </a:lnTo>
                <a:lnTo>
                  <a:pt x="49123" y="736942"/>
                </a:lnTo>
                <a:lnTo>
                  <a:pt x="12274" y="792214"/>
                </a:lnTo>
                <a:lnTo>
                  <a:pt x="0" y="859764"/>
                </a:lnTo>
                <a:lnTo>
                  <a:pt x="3067" y="895075"/>
                </a:lnTo>
                <a:lnTo>
                  <a:pt x="27624" y="956490"/>
                </a:lnTo>
                <a:lnTo>
                  <a:pt x="75408" y="1004074"/>
                </a:lnTo>
                <a:lnTo>
                  <a:pt x="138354" y="1028638"/>
                </a:lnTo>
                <a:lnTo>
                  <a:pt x="175018" y="1031709"/>
                </a:lnTo>
                <a:lnTo>
                  <a:pt x="210279" y="1028638"/>
                </a:lnTo>
                <a:lnTo>
                  <a:pt x="271305" y="1004074"/>
                </a:lnTo>
                <a:lnTo>
                  <a:pt x="318225" y="956490"/>
                </a:lnTo>
                <a:lnTo>
                  <a:pt x="342405" y="895075"/>
                </a:lnTo>
                <a:lnTo>
                  <a:pt x="345427" y="859764"/>
                </a:lnTo>
                <a:lnTo>
                  <a:pt x="342405" y="824452"/>
                </a:lnTo>
                <a:lnTo>
                  <a:pt x="318225" y="763047"/>
                </a:lnTo>
                <a:lnTo>
                  <a:pt x="271305" y="715452"/>
                </a:lnTo>
                <a:lnTo>
                  <a:pt x="210279" y="690879"/>
                </a:lnTo>
                <a:lnTo>
                  <a:pt x="175018" y="6878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7C02E818-CCFC-46A7-ABB6-14B4CEDE78F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27469" y="204757"/>
            <a:ext cx="2828370" cy="704004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23614FF2-A244-4FE7-AFD1-9FA23EFB8CD8}"/>
              </a:ext>
            </a:extLst>
          </p:cNvPr>
          <p:cNvSpPr txBox="1">
            <a:spLocks/>
          </p:cNvSpPr>
          <p:nvPr/>
        </p:nvSpPr>
        <p:spPr>
          <a:xfrm>
            <a:off x="526569" y="799498"/>
            <a:ext cx="6939245" cy="2528145"/>
          </a:xfrm>
          <a:prstGeom prst="rect">
            <a:avLst/>
          </a:prstGeom>
        </p:spPr>
        <p:txBody>
          <a:bodyPr vert="horz" wrap="square" lIns="0" tIns="6529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981" marR="4792">
              <a:spcBef>
                <a:spcPts val="514"/>
              </a:spcBef>
            </a:pPr>
            <a:r>
              <a:rPr lang="ru-RU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0"/>
                <a:cs typeface="Tahoma"/>
              </a:rPr>
              <a:t>C</a:t>
            </a:r>
            <a:r>
              <a:rPr lang="ru-RU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0"/>
              </a:rPr>
              <a:t>УБСИДИЯ </a:t>
            </a:r>
            <a:br>
              <a:rPr lang="ru-RU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0"/>
              </a:rPr>
            </a:br>
            <a:r>
              <a:rPr lang="ru-RU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0"/>
              </a:rPr>
              <a:t>НА ВОЗМЕЩЕНИЕ </a:t>
            </a:r>
            <a:br>
              <a:rPr lang="ru-RU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0"/>
              </a:rPr>
            </a:br>
            <a:r>
              <a:rPr lang="ru-RU" sz="4000" b="1" dirty="0">
                <a:solidFill>
                  <a:srgbClr val="FF725E"/>
                </a:solidFill>
                <a:latin typeface="Montserrat ExtraBold" pitchFamily="2" charset="0"/>
              </a:rPr>
              <a:t>ЗАТРАТ ПО ОБУЧЕНИЮ </a:t>
            </a:r>
            <a:br>
              <a:rPr lang="ru-RU" sz="4000" b="1" kern="0" dirty="0">
                <a:solidFill>
                  <a:srgbClr val="FF725E"/>
                </a:solidFill>
                <a:latin typeface="Montserrat ExtraBold" pitchFamily="2" charset="0"/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0"/>
              </a:rPr>
              <a:t>СОТРУДНИКОВ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1C849CD-180F-475E-AEA5-E99802BB78E5}"/>
              </a:ext>
            </a:extLst>
          </p:cNvPr>
          <p:cNvGrpSpPr/>
          <p:nvPr/>
        </p:nvGrpSpPr>
        <p:grpSpPr>
          <a:xfrm>
            <a:off x="57659" y="6537988"/>
            <a:ext cx="7848600" cy="754593"/>
            <a:chOff x="935153" y="6445090"/>
            <a:chExt cx="3405444" cy="831954"/>
          </a:xfrm>
        </p:grpSpPr>
        <p:sp>
          <p:nvSpPr>
            <p:cNvPr id="15" name="Скругленный прямоугольник 4">
              <a:extLst>
                <a:ext uri="{FF2B5EF4-FFF2-40B4-BE49-F238E27FC236}">
                  <a16:creationId xmlns:a16="http://schemas.microsoft.com/office/drawing/2014/main" id="{02D1C24B-1C2D-458D-B232-FA2F8A505965}"/>
                </a:ext>
              </a:extLst>
            </p:cNvPr>
            <p:cNvSpPr/>
            <p:nvPr/>
          </p:nvSpPr>
          <p:spPr>
            <a:xfrm>
              <a:off x="1116997" y="6445090"/>
              <a:ext cx="3074818" cy="831954"/>
            </a:xfrm>
            <a:prstGeom prst="roundRect">
              <a:avLst>
                <a:gd name="adj" fmla="val 36536"/>
              </a:avLst>
            </a:prstGeom>
            <a:solidFill>
              <a:srgbClr val="FF72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486"/>
              <a:endParaRPr lang="ru-RU" sz="1983" dirty="0">
                <a:solidFill>
                  <a:prstClr val="white"/>
                </a:solidFill>
                <a:latin typeface="Gilroy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BDA3F5-491C-46CF-9F1E-18C870652622}"/>
                </a:ext>
              </a:extLst>
            </p:cNvPr>
            <p:cNvSpPr txBox="1"/>
            <p:nvPr/>
          </p:nvSpPr>
          <p:spPr>
            <a:xfrm>
              <a:off x="935153" y="6606568"/>
              <a:ext cx="3405444" cy="50899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94651" algn="ctr"/>
              <a:r>
                <a:rPr lang="ru-RU" sz="2400" b="1" cap="all" dirty="0">
                  <a:solidFill>
                    <a:schemeClr val="bg1"/>
                  </a:solidFill>
                  <a:latin typeface="+mj-lt"/>
                  <a:cs typeface="Verdana"/>
                </a:rPr>
                <a:t>ИНСТРУКЦИЯ ПО заполнению документов </a:t>
              </a:r>
              <a:endParaRPr lang="ru-RU" sz="3200" cap="all" dirty="0">
                <a:solidFill>
                  <a:schemeClr val="bg1"/>
                </a:solidFill>
                <a:latin typeface="+mj-lt"/>
                <a:cs typeface="Verdana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DA6288-04A9-43CC-9C99-CEDA2287F7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4269" y="3820613"/>
            <a:ext cx="1519516" cy="1519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>
            <a:extLst>
              <a:ext uri="{FF2B5EF4-FFF2-40B4-BE49-F238E27FC236}">
                <a16:creationId xmlns:a16="http://schemas.microsoft.com/office/drawing/2014/main" id="{C081CC2F-3BAB-45BD-A903-ADB5FF69428D}"/>
              </a:ext>
            </a:extLst>
          </p:cNvPr>
          <p:cNvSpPr txBox="1"/>
          <p:nvPr/>
        </p:nvSpPr>
        <p:spPr>
          <a:xfrm>
            <a:off x="11052324" y="1105035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AEAC728-6D89-4449-A02A-46B5C3E692D7}"/>
              </a:ext>
            </a:extLst>
          </p:cNvPr>
          <p:cNvSpPr txBox="1"/>
          <p:nvPr/>
        </p:nvSpPr>
        <p:spPr>
          <a:xfrm>
            <a:off x="11088078" y="2224819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04D8C7E-4E80-49CB-AB22-BF5EBEFF5280}"/>
              </a:ext>
            </a:extLst>
          </p:cNvPr>
          <p:cNvSpPr txBox="1"/>
          <p:nvPr/>
        </p:nvSpPr>
        <p:spPr>
          <a:xfrm>
            <a:off x="11051880" y="3887277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0F1762C-872A-4AAD-AFF6-F4CCE0925A12}"/>
              </a:ext>
            </a:extLst>
          </p:cNvPr>
          <p:cNvSpPr txBox="1"/>
          <p:nvPr/>
        </p:nvSpPr>
        <p:spPr>
          <a:xfrm>
            <a:off x="118187" y="6085385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A3107FD-9ED0-41DC-93D6-19825FBEA7FF}"/>
              </a:ext>
            </a:extLst>
          </p:cNvPr>
          <p:cNvSpPr txBox="1"/>
          <p:nvPr/>
        </p:nvSpPr>
        <p:spPr>
          <a:xfrm>
            <a:off x="118187" y="4295458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ED0A642-C69A-431C-8A88-17774A04D464}"/>
              </a:ext>
            </a:extLst>
          </p:cNvPr>
          <p:cNvSpPr txBox="1"/>
          <p:nvPr/>
        </p:nvSpPr>
        <p:spPr>
          <a:xfrm>
            <a:off x="124537" y="3308952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408F918-8235-4FDF-9983-571E3A8A1258}"/>
              </a:ext>
            </a:extLst>
          </p:cNvPr>
          <p:cNvSpPr txBox="1"/>
          <p:nvPr/>
        </p:nvSpPr>
        <p:spPr>
          <a:xfrm>
            <a:off x="127161" y="2157771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F4BBC3B-AF87-49EF-A20D-A3560355E19E}"/>
              </a:ext>
            </a:extLst>
          </p:cNvPr>
          <p:cNvSpPr txBox="1"/>
          <p:nvPr/>
        </p:nvSpPr>
        <p:spPr>
          <a:xfrm>
            <a:off x="125578" y="1323525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732B0DC-8F3E-4A53-969D-44C1BB8D8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31" y="3584304"/>
            <a:ext cx="4186800" cy="3614566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FDB11C-4B87-4139-9B6E-49654B2F9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9" b="65002"/>
          <a:stretch/>
        </p:blipFill>
        <p:spPr>
          <a:xfrm>
            <a:off x="6716103" y="1367020"/>
            <a:ext cx="4186800" cy="1933945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D642BF-A12F-42E4-9674-270766B1F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02" y="1372294"/>
            <a:ext cx="4149245" cy="5898298"/>
          </a:xfrm>
          <a:prstGeom prst="rect">
            <a:avLst/>
          </a:prstGeom>
          <a:ln>
            <a:noFill/>
          </a:ln>
          <a:effectLst>
            <a:outerShdw blurRad="190500" dist="139700" dir="108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9CC1EB4-DF58-4729-B5E6-BCEBEAE9FBD2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103" name="object 103">
              <a:hlinkClick r:id="rId6"/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104" name="object 104">
              <a:hlinkClick r:id="rId6"/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sp>
        <p:nvSpPr>
          <p:cNvPr id="112" name="object 112"/>
          <p:cNvSpPr/>
          <p:nvPr/>
        </p:nvSpPr>
        <p:spPr>
          <a:xfrm>
            <a:off x="6569869" y="143747"/>
            <a:ext cx="345440" cy="1031875"/>
          </a:xfrm>
          <a:custGeom>
            <a:avLst/>
            <a:gdLst/>
            <a:ahLst/>
            <a:cxnLst/>
            <a:rect l="l" t="t" r="r" b="b"/>
            <a:pathLst>
              <a:path w="345439" h="1031875">
                <a:moveTo>
                  <a:pt x="328548" y="0"/>
                </a:moveTo>
                <a:lnTo>
                  <a:pt x="13817" y="0"/>
                </a:lnTo>
                <a:lnTo>
                  <a:pt x="64477" y="607974"/>
                </a:lnTo>
                <a:lnTo>
                  <a:pt x="279412" y="607974"/>
                </a:lnTo>
                <a:lnTo>
                  <a:pt x="328548" y="0"/>
                </a:lnTo>
                <a:close/>
              </a:path>
              <a:path w="345439" h="1031875">
                <a:moveTo>
                  <a:pt x="175018" y="687806"/>
                </a:moveTo>
                <a:lnTo>
                  <a:pt x="105151" y="700097"/>
                </a:lnTo>
                <a:lnTo>
                  <a:pt x="49123" y="736942"/>
                </a:lnTo>
                <a:lnTo>
                  <a:pt x="12274" y="792214"/>
                </a:lnTo>
                <a:lnTo>
                  <a:pt x="0" y="859764"/>
                </a:lnTo>
                <a:lnTo>
                  <a:pt x="3067" y="895075"/>
                </a:lnTo>
                <a:lnTo>
                  <a:pt x="27624" y="956490"/>
                </a:lnTo>
                <a:lnTo>
                  <a:pt x="75408" y="1004074"/>
                </a:lnTo>
                <a:lnTo>
                  <a:pt x="138354" y="1028638"/>
                </a:lnTo>
                <a:lnTo>
                  <a:pt x="175018" y="1031709"/>
                </a:lnTo>
                <a:lnTo>
                  <a:pt x="210279" y="1028638"/>
                </a:lnTo>
                <a:lnTo>
                  <a:pt x="271305" y="1004074"/>
                </a:lnTo>
                <a:lnTo>
                  <a:pt x="318225" y="956490"/>
                </a:lnTo>
                <a:lnTo>
                  <a:pt x="342405" y="895075"/>
                </a:lnTo>
                <a:lnTo>
                  <a:pt x="345427" y="859764"/>
                </a:lnTo>
                <a:lnTo>
                  <a:pt x="342405" y="824452"/>
                </a:lnTo>
                <a:lnTo>
                  <a:pt x="318225" y="763047"/>
                </a:lnTo>
                <a:lnTo>
                  <a:pt x="271305" y="715452"/>
                </a:lnTo>
                <a:lnTo>
                  <a:pt x="210279" y="690879"/>
                </a:lnTo>
                <a:lnTo>
                  <a:pt x="175018" y="687806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9922669" y="116269"/>
            <a:ext cx="345440" cy="1031875"/>
          </a:xfrm>
          <a:custGeom>
            <a:avLst/>
            <a:gdLst/>
            <a:ahLst/>
            <a:cxnLst/>
            <a:rect l="l" t="t" r="r" b="b"/>
            <a:pathLst>
              <a:path w="345440" h="1031875">
                <a:moveTo>
                  <a:pt x="328548" y="0"/>
                </a:moveTo>
                <a:lnTo>
                  <a:pt x="13817" y="0"/>
                </a:lnTo>
                <a:lnTo>
                  <a:pt x="64477" y="607974"/>
                </a:lnTo>
                <a:lnTo>
                  <a:pt x="279412" y="607974"/>
                </a:lnTo>
                <a:lnTo>
                  <a:pt x="328548" y="0"/>
                </a:lnTo>
                <a:close/>
              </a:path>
              <a:path w="345440" h="1031875">
                <a:moveTo>
                  <a:pt x="175018" y="687806"/>
                </a:moveTo>
                <a:lnTo>
                  <a:pt x="105151" y="700097"/>
                </a:lnTo>
                <a:lnTo>
                  <a:pt x="49123" y="736942"/>
                </a:lnTo>
                <a:lnTo>
                  <a:pt x="12274" y="792214"/>
                </a:lnTo>
                <a:lnTo>
                  <a:pt x="0" y="859764"/>
                </a:lnTo>
                <a:lnTo>
                  <a:pt x="3067" y="895075"/>
                </a:lnTo>
                <a:lnTo>
                  <a:pt x="27624" y="956490"/>
                </a:lnTo>
                <a:lnTo>
                  <a:pt x="75408" y="1004074"/>
                </a:lnTo>
                <a:lnTo>
                  <a:pt x="138354" y="1028638"/>
                </a:lnTo>
                <a:lnTo>
                  <a:pt x="175018" y="1031709"/>
                </a:lnTo>
                <a:lnTo>
                  <a:pt x="210279" y="1028638"/>
                </a:lnTo>
                <a:lnTo>
                  <a:pt x="271305" y="1004074"/>
                </a:lnTo>
                <a:lnTo>
                  <a:pt x="318225" y="956490"/>
                </a:lnTo>
                <a:lnTo>
                  <a:pt x="342405" y="895075"/>
                </a:lnTo>
                <a:lnTo>
                  <a:pt x="345427" y="859764"/>
                </a:lnTo>
                <a:lnTo>
                  <a:pt x="342405" y="824452"/>
                </a:lnTo>
                <a:lnTo>
                  <a:pt x="318225" y="763047"/>
                </a:lnTo>
                <a:lnTo>
                  <a:pt x="271305" y="715452"/>
                </a:lnTo>
                <a:lnTo>
                  <a:pt x="210279" y="690879"/>
                </a:lnTo>
                <a:lnTo>
                  <a:pt x="175018" y="687806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1199769" y="3175282"/>
            <a:ext cx="217804" cy="649605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1189934" y="5132868"/>
            <a:ext cx="217804" cy="649605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14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45"/>
                </a:lnTo>
                <a:lnTo>
                  <a:pt x="47484" y="632208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8"/>
                </a:lnTo>
                <a:lnTo>
                  <a:pt x="200376" y="602245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10"/>
                </a:lnTo>
                <a:lnTo>
                  <a:pt x="200376" y="480447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title" idx="4294967295"/>
          </p:nvPr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№1</a:t>
            </a:r>
            <a:r>
              <a:rPr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298836" y="3247241"/>
            <a:ext cx="1480820" cy="62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6725">
              <a:lnSpc>
                <a:spcPct val="102699"/>
              </a:lnSpc>
              <a:spcBef>
                <a:spcPts val="95"/>
              </a:spcBef>
            </a:pPr>
            <a:r>
              <a:rPr sz="950" b="1" spc="-10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Обязательно </a:t>
            </a:r>
            <a:r>
              <a:rPr sz="950" b="1" spc="-40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предоставление</a:t>
            </a:r>
            <a:endParaRPr sz="950" dirty="0">
              <a:latin typeface="Gilroy Light" panose="00000400000000000000" pitchFamily="50" charset="-52"/>
              <a:cs typeface="Noto Sans"/>
            </a:endParaRPr>
          </a:p>
          <a:p>
            <a:pPr marL="12700" marR="5080">
              <a:lnSpc>
                <a:spcPct val="102699"/>
              </a:lnSpc>
            </a:pPr>
            <a:r>
              <a:rPr sz="950" b="1" spc="-65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копии</a:t>
            </a:r>
            <a:r>
              <a:rPr sz="950" b="1" spc="15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950" b="1" spc="-40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образовательной </a:t>
            </a:r>
            <a:r>
              <a:rPr sz="950" b="1" spc="-10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программы</a:t>
            </a:r>
            <a:endParaRPr sz="950" dirty="0">
              <a:latin typeface="Gilroy Light" panose="00000400000000000000" pitchFamily="50" charset="-52"/>
              <a:cs typeface="Noto San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298836" y="5204827"/>
            <a:ext cx="1697213" cy="718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95"/>
              </a:spcBef>
            </a:pPr>
            <a:r>
              <a:rPr sz="900" b="1" spc="-10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Обязательно предоставление </a:t>
            </a:r>
            <a:r>
              <a:rPr sz="900" b="1" spc="-65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копии</a:t>
            </a:r>
            <a:r>
              <a:rPr sz="900" b="1" spc="15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900" b="1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лицензии</a:t>
            </a:r>
            <a:r>
              <a:rPr sz="900" b="1" spc="-10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900" b="1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на</a:t>
            </a:r>
            <a:r>
              <a:rPr lang="ru-RU" sz="900" b="1" spc="-55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900" b="1" spc="-35" dirty="0" err="1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осуществление</a:t>
            </a:r>
            <a:r>
              <a:rPr sz="900" b="1" spc="-35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900" b="1" spc="-10" dirty="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rPr>
              <a:t>образовательной деятельности</a:t>
            </a:r>
            <a:endParaRPr sz="900" dirty="0">
              <a:latin typeface="Gilroy Light" panose="00000400000000000000" pitchFamily="50" charset="-52"/>
              <a:cs typeface="Noto San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81357" y="714443"/>
            <a:ext cx="5493475" cy="1608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Подаётся</a:t>
            </a:r>
            <a:r>
              <a:rPr sz="1000" spc="10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юридическим</a:t>
            </a:r>
            <a:r>
              <a:rPr sz="1000" spc="1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лицом</a:t>
            </a:r>
            <a:r>
              <a:rPr sz="1000" spc="1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либо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индивидуальным</a:t>
            </a:r>
            <a:r>
              <a:rPr sz="1000" spc="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предпринимателем</a:t>
            </a:r>
            <a:r>
              <a:rPr sz="1000" spc="2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на</a:t>
            </a:r>
            <a:r>
              <a:rPr sz="1000" spc="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бланке*</a:t>
            </a:r>
            <a:endParaRPr sz="1000" dirty="0">
              <a:latin typeface="Gilroy Light" panose="00000400000000000000" pitchFamily="50" charset="-52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20258" y="7270592"/>
            <a:ext cx="3168611" cy="2746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*</a:t>
            </a:r>
            <a:r>
              <a:rPr sz="850" b="1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850" b="1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Субсидия</a:t>
            </a:r>
            <a:r>
              <a:rPr sz="85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850" b="1" spc="-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предоставляется</a:t>
            </a:r>
            <a:r>
              <a:rPr lang="ru-RU" sz="85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lang="ru-RU" sz="85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ИП, </a:t>
            </a:r>
            <a:r>
              <a:rPr sz="850" b="1" spc="-4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обучающим</a:t>
            </a:r>
            <a:r>
              <a:rPr sz="85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850" b="1" spc="-4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сотрудник</a:t>
            </a:r>
            <a:r>
              <a:rPr lang="ru-RU" sz="850" b="1" spc="-4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ов</a:t>
            </a:r>
            <a:r>
              <a:rPr sz="85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,</a:t>
            </a:r>
            <a:r>
              <a:rPr sz="850" b="1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br>
              <a:rPr lang="ru-RU" sz="850" b="1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</a:br>
            <a:r>
              <a:rPr sz="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с</a:t>
            </a:r>
            <a:r>
              <a:rPr sz="85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85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которыми </a:t>
            </a:r>
            <a:r>
              <a:rPr sz="85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официально</a:t>
            </a:r>
            <a:r>
              <a:rPr sz="85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85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оформлены</a:t>
            </a:r>
            <a:r>
              <a:rPr sz="85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850" b="1" spc="-3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трудовые</a:t>
            </a:r>
            <a:r>
              <a:rPr sz="85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 </a:t>
            </a:r>
            <a:r>
              <a:rPr sz="850" b="1" spc="-4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roy Light" panose="00000400000000000000" pitchFamily="50" charset="-52"/>
                <a:cs typeface="Noto Sans"/>
              </a:rPr>
              <a:t>отношения</a:t>
            </a:r>
            <a:endParaRPr sz="850" dirty="0">
              <a:solidFill>
                <a:schemeClr val="tx1">
                  <a:lumMod val="65000"/>
                  <a:lumOff val="35000"/>
                </a:schemeClr>
              </a:solidFill>
              <a:latin typeface="Gilroy Light" panose="00000400000000000000" pitchFamily="50" charset="-52"/>
              <a:cs typeface="Noto San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719289" y="191607"/>
            <a:ext cx="310799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Подать </a:t>
            </a:r>
            <a:r>
              <a:rPr sz="12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заявку</a:t>
            </a:r>
            <a:r>
              <a:rPr sz="1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мо</a:t>
            </a:r>
            <a:r>
              <a:rPr lang="ru-RU" sz="1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гут</a:t>
            </a:r>
            <a:r>
              <a:rPr sz="12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ЮЛ </a:t>
            </a:r>
            <a:r>
              <a:rPr sz="12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или</a:t>
            </a:r>
            <a:r>
              <a:rPr sz="1200" spc="3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spc="-2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ИП, </a:t>
            </a:r>
            <a:r>
              <a:rPr sz="1200" spc="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зарегистрированн</a:t>
            </a:r>
            <a:r>
              <a:rPr lang="ru-RU" sz="12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ы</a:t>
            </a:r>
            <a:r>
              <a:rPr sz="12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е</a:t>
            </a:r>
            <a:r>
              <a:rPr sz="1200" spc="10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в</a:t>
            </a:r>
            <a:r>
              <a:rPr sz="1200" spc="1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качестве</a:t>
            </a:r>
            <a:r>
              <a:rPr sz="12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налогоплательщика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 в</a:t>
            </a:r>
            <a:r>
              <a:rPr sz="12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 </a:t>
            </a:r>
            <a:r>
              <a:rPr lang="ru-RU" sz="12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городе</a:t>
            </a:r>
            <a:r>
              <a:rPr lang="ru-RU" sz="12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 </a:t>
            </a:r>
            <a:r>
              <a:rPr lang="ru-R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Москве</a:t>
            </a:r>
            <a:r>
              <a:rPr lang="ru-RU" sz="12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 </a:t>
            </a:r>
            <a:br>
              <a:rPr lang="ru-RU" sz="12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</a:br>
            <a:r>
              <a:rPr sz="12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и </a:t>
            </a:r>
            <a:r>
              <a:rPr sz="1200" spc="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осуществляющ</a:t>
            </a:r>
            <a:r>
              <a:rPr lang="ru-RU" sz="12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и</a:t>
            </a:r>
            <a:r>
              <a:rPr sz="12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е</a:t>
            </a:r>
            <a:r>
              <a:rPr sz="1200" spc="17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 </a:t>
            </a:r>
            <a:r>
              <a:rPr sz="1200" spc="-1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деятельность</a:t>
            </a:r>
            <a:r>
              <a:rPr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  <a:t> </a:t>
            </a:r>
            <a:br>
              <a:rPr lang="ru-R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Trebuchet MS"/>
              </a:rPr>
            </a:br>
            <a:r>
              <a:rPr sz="1200" spc="-7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на</a:t>
            </a:r>
            <a:r>
              <a:rPr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 </a:t>
            </a:r>
            <a:r>
              <a:rPr sz="1200" spc="-7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территории</a:t>
            </a:r>
            <a:r>
              <a:rPr lang="ru-RU" sz="1200" spc="-75" dirty="0">
                <a:solidFill>
                  <a:schemeClr val="tx1">
                    <a:lumMod val="50000"/>
                    <a:lumOff val="50000"/>
                  </a:schemeClr>
                </a:solidFill>
                <a:latin typeface="Gilroy ExtraBold" panose="00000900000000000000" pitchFamily="50" charset="-52"/>
                <a:cs typeface="Noto Sans"/>
              </a:rPr>
              <a:t> города Москвы 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Gilroy ExtraBold" panose="00000900000000000000" pitchFamily="50" charset="-52"/>
              <a:cs typeface="Noto San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070300" y="144756"/>
            <a:ext cx="31289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">
              <a:spcBef>
                <a:spcPts val="100"/>
              </a:spcBef>
            </a:pPr>
            <a:r>
              <a:rPr sz="12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Образовательная</a:t>
            </a:r>
            <a:r>
              <a:rPr sz="1200" spc="16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организация</a:t>
            </a:r>
            <a:r>
              <a:rPr sz="12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2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sz="1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в</a:t>
            </a:r>
            <a:r>
              <a:rPr sz="1200" spc="5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обязательном</a:t>
            </a:r>
            <a:r>
              <a:rPr sz="1200" spc="6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порядке</a:t>
            </a:r>
            <a:r>
              <a:rPr sz="12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2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sz="12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должна</a:t>
            </a:r>
            <a:r>
              <a:rPr sz="1200" spc="-4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иметь</a:t>
            </a:r>
            <a:r>
              <a:rPr sz="1200" spc="-4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200" spc="-1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лицензию</a:t>
            </a:r>
            <a:r>
              <a:rPr lang="ru-R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 </a:t>
            </a:r>
            <a:br>
              <a:rPr lang="ru-R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</a:br>
            <a:r>
              <a:rPr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на</a:t>
            </a:r>
            <a:r>
              <a:rPr sz="12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осуществление </a:t>
            </a:r>
            <a:r>
              <a:rPr sz="1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образовательной</a:t>
            </a:r>
            <a:r>
              <a:rPr sz="1200" spc="17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rebuchet MS"/>
              </a:rPr>
              <a:t>деятельности </a:t>
            </a:r>
            <a:r>
              <a:rPr sz="1200" b="1" spc="-7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на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 </a:t>
            </a:r>
            <a:r>
              <a:rPr sz="1200" b="1" spc="-7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территории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 </a:t>
            </a:r>
            <a:r>
              <a:rPr sz="1200" b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 </a:t>
            </a:r>
            <a:r>
              <a:rPr sz="1200" b="1" spc="-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Москвы</a:t>
            </a:r>
            <a:r>
              <a:rPr lang="ru-RU" sz="1200" b="1" spc="-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 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Noto San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17679" y="6585972"/>
            <a:ext cx="1786475" cy="6437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65480">
              <a:lnSpc>
                <a:spcPct val="104000"/>
              </a:lnSpc>
              <a:spcBef>
                <a:spcPts val="90"/>
              </a:spcBef>
            </a:pPr>
            <a:r>
              <a:rPr sz="1000" b="1" spc="-60" dirty="0" err="1">
                <a:solidFill>
                  <a:srgbClr val="FF725E"/>
                </a:solidFill>
                <a:latin typeface="+mj-lt"/>
                <a:cs typeface="Noto Sans"/>
              </a:rPr>
              <a:t>Название</a:t>
            </a:r>
            <a:r>
              <a:rPr sz="1000" b="1" spc="245" dirty="0">
                <a:solidFill>
                  <a:srgbClr val="61398E"/>
                </a:solidFill>
                <a:latin typeface="Gilroy Light" panose="00000400000000000000" pitchFamily="50" charset="-52"/>
                <a:cs typeface="Noto Sans"/>
              </a:rPr>
              <a:t> </a:t>
            </a:r>
            <a:br>
              <a:rPr lang="ru-RU" sz="1000" b="1" spc="245" dirty="0">
                <a:solidFill>
                  <a:srgbClr val="61398E"/>
                </a:solidFill>
                <a:latin typeface="Gilroy Light" panose="00000400000000000000" pitchFamily="50" charset="-52"/>
                <a:cs typeface="Noto Sans"/>
              </a:rPr>
            </a:br>
            <a:r>
              <a:rPr sz="10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образовательной</a:t>
            </a:r>
            <a:r>
              <a:rPr lang="ru-RU" sz="1000" spc="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000" spc="2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программы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СПО</a:t>
            </a:r>
            <a:r>
              <a:rPr lang="ru-RU" sz="1000" spc="10" dirty="0"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или</a:t>
            </a:r>
            <a:r>
              <a:rPr sz="1000" spc="5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ДПО</a:t>
            </a:r>
            <a:endParaRPr sz="1000" dirty="0">
              <a:latin typeface="Gilroy Light" panose="00000400000000000000" pitchFamily="50" charset="-52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1283889" y="4363893"/>
            <a:ext cx="1473841" cy="7040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90000"/>
              </a:lnSpc>
            </a:pPr>
            <a:r>
              <a:rPr lang="ru-RU"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Лицензия</a:t>
            </a:r>
            <a:r>
              <a:rPr lang="ru-RU" sz="1000" spc="3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en-US" sz="1000" spc="3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lang="ru-RU" sz="1000" spc="-2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на</a:t>
            </a:r>
            <a:r>
              <a:rPr lang="en-US" sz="1000" dirty="0"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осуществление</a:t>
            </a:r>
            <a:endParaRPr lang="ru-RU" sz="1000" dirty="0">
              <a:latin typeface="Gilroy Light" panose="00000400000000000000" pitchFamily="50" charset="-52"/>
              <a:cs typeface="Trebuchet MS"/>
            </a:endParaRPr>
          </a:p>
          <a:p>
            <a:pPr marR="5080">
              <a:lnSpc>
                <a:spcPct val="90000"/>
              </a:lnSpc>
            </a:pP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образовательной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деятельности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sz="1000" b="1" dirty="0">
                <a:solidFill>
                  <a:srgbClr val="FF725E"/>
                </a:solidFill>
                <a:latin typeface="+mj-lt"/>
              </a:rPr>
              <a:t>(серия, №, дата)</a:t>
            </a:r>
          </a:p>
        </p:txBody>
      </p:sp>
      <p:sp>
        <p:nvSpPr>
          <p:cNvPr id="128" name="object 128"/>
          <p:cNvSpPr txBox="1"/>
          <p:nvPr/>
        </p:nvSpPr>
        <p:spPr>
          <a:xfrm>
            <a:off x="6806524" y="1182907"/>
            <a:ext cx="1020474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9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На</a:t>
            </a:r>
            <a:r>
              <a:rPr sz="900" spc="14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9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странице</a:t>
            </a:r>
            <a:r>
              <a:rPr sz="900" spc="14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9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rebuchet MS"/>
              </a:rPr>
              <a:t>2</a:t>
            </a:r>
            <a:endParaRPr sz="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536980" y="1185442"/>
            <a:ext cx="1305076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9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На</a:t>
            </a:r>
            <a:r>
              <a:rPr sz="900" spc="14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9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странице</a:t>
            </a:r>
            <a:r>
              <a:rPr sz="900" spc="14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9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rebuchet MS"/>
              </a:rPr>
              <a:t>1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rebuchet M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4AB8E48-FDF8-463C-B5A2-E70066531677}"/>
              </a:ext>
            </a:extLst>
          </p:cNvPr>
          <p:cNvGrpSpPr/>
          <p:nvPr/>
        </p:nvGrpSpPr>
        <p:grpSpPr>
          <a:xfrm>
            <a:off x="11058176" y="5884709"/>
            <a:ext cx="1873526" cy="913405"/>
            <a:chOff x="13301571" y="5413382"/>
            <a:chExt cx="1873526" cy="91340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9FC6D21-4F51-456B-A227-535226A07F06}"/>
                </a:ext>
              </a:extLst>
            </p:cNvPr>
            <p:cNvSpPr txBox="1"/>
            <p:nvPr/>
          </p:nvSpPr>
          <p:spPr>
            <a:xfrm>
              <a:off x="13301571" y="5413382"/>
              <a:ext cx="471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9</a:t>
              </a: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13540897" y="5894617"/>
              <a:ext cx="1634200" cy="43217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90000"/>
                </a:lnSpc>
                <a:spcBef>
                  <a:spcPts val="130"/>
                </a:spcBef>
              </a:pPr>
              <a:r>
                <a:rPr sz="1000" spc="10" dirty="0">
                  <a:solidFill>
                    <a:srgbClr val="1D1D1B"/>
                  </a:solidFill>
                  <a:latin typeface="Gilroy Light" panose="00000400000000000000" pitchFamily="50" charset="-52"/>
                  <a:cs typeface="Trebuchet MS"/>
                </a:rPr>
                <a:t>Обязательно указание</a:t>
              </a:r>
              <a:r>
                <a:rPr sz="1000" spc="15" dirty="0">
                  <a:solidFill>
                    <a:srgbClr val="1D1D1B"/>
                  </a:solidFill>
                  <a:latin typeface="Gilroy Light" panose="00000400000000000000" pitchFamily="50" charset="-52"/>
                  <a:cs typeface="Trebuchet MS"/>
                </a:rPr>
                <a:t> </a:t>
              </a:r>
              <a:r>
                <a:rPr sz="1000" dirty="0" err="1">
                  <a:solidFill>
                    <a:srgbClr val="1D1D1B"/>
                  </a:solidFill>
                  <a:latin typeface="Gilroy Light" panose="00000400000000000000" pitchFamily="50" charset="-52"/>
                  <a:cs typeface="Trebuchet MS"/>
                </a:rPr>
                <a:t>контактных</a:t>
              </a:r>
              <a:r>
                <a:rPr sz="1000" spc="15" dirty="0">
                  <a:solidFill>
                    <a:srgbClr val="1D1D1B"/>
                  </a:solidFill>
                  <a:latin typeface="Gilroy Light" panose="00000400000000000000" pitchFamily="50" charset="-52"/>
                  <a:cs typeface="Trebuchet MS"/>
                </a:rPr>
                <a:t> </a:t>
              </a:r>
              <a:r>
                <a:rPr sz="1000" spc="-10" dirty="0" err="1">
                  <a:solidFill>
                    <a:srgbClr val="1D1D1B"/>
                  </a:solidFill>
                  <a:latin typeface="Gilroy Light" panose="00000400000000000000" pitchFamily="50" charset="-52"/>
                  <a:cs typeface="Trebuchet MS"/>
                </a:rPr>
                <a:t>данных</a:t>
              </a:r>
              <a:r>
                <a:rPr lang="ru-RU" sz="1000" spc="-10" dirty="0">
                  <a:solidFill>
                    <a:srgbClr val="1D1D1B"/>
                  </a:solidFill>
                  <a:latin typeface="Gilroy Light" panose="00000400000000000000" pitchFamily="50" charset="-52"/>
                  <a:cs typeface="Trebuchet MS"/>
                </a:rPr>
                <a:t> уполномоченного лица</a:t>
              </a:r>
              <a:endParaRPr sz="1000" dirty="0">
                <a:latin typeface="Gilroy Light" panose="00000400000000000000" pitchFamily="50" charset="-52"/>
                <a:cs typeface="Trebuchet MS"/>
              </a:endParaRPr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1298836" y="2704951"/>
            <a:ext cx="1335807" cy="427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90"/>
              </a:spcBef>
            </a:pP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Договор </a:t>
            </a:r>
            <a:b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на о</a:t>
            </a: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бразовательные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услуги</a:t>
            </a:r>
            <a:r>
              <a:rPr sz="1000" spc="6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b="1" dirty="0">
                <a:solidFill>
                  <a:srgbClr val="FF725E"/>
                </a:solidFill>
                <a:latin typeface="+mj-lt"/>
                <a:cs typeface="Noto Sans"/>
              </a:rPr>
              <a:t>(№,</a:t>
            </a:r>
            <a:r>
              <a:rPr sz="1000" b="1" spc="95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000" b="1" spc="-10" dirty="0">
                <a:solidFill>
                  <a:srgbClr val="FF725E"/>
                </a:solidFill>
                <a:latin typeface="+mj-lt"/>
                <a:cs typeface="Noto Sans"/>
              </a:rPr>
              <a:t>дата)</a:t>
            </a:r>
            <a:endParaRPr sz="1000" dirty="0">
              <a:solidFill>
                <a:srgbClr val="FF725E"/>
              </a:solidFill>
              <a:latin typeface="+mj-lt"/>
              <a:cs typeface="Noto San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283572" y="1562873"/>
            <a:ext cx="1478260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21640">
              <a:lnSpc>
                <a:spcPct val="90000"/>
              </a:lnSpc>
              <a:spcBef>
                <a:spcPts val="90"/>
              </a:spcBef>
            </a:pP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</a:rPr>
              <a:t>Наименование н</a:t>
            </a: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</a:rPr>
              <a:t>аправления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</a:rPr>
              <a:t>, специализации</a:t>
            </a:r>
          </a:p>
          <a:p>
            <a:pPr marL="12700">
              <a:lnSpc>
                <a:spcPct val="90000"/>
              </a:lnSpc>
              <a:spcBef>
                <a:spcPts val="40"/>
              </a:spcBef>
            </a:pP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</a:rPr>
              <a:t>и специальности,</a:t>
            </a:r>
          </a:p>
          <a:p>
            <a:pPr marL="12700" marR="5080">
              <a:lnSpc>
                <a:spcPct val="90000"/>
              </a:lnSpc>
            </a:pP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</a:rPr>
              <a:t>по которым проходил обучение обучающийся</a:t>
            </a:r>
          </a:p>
        </p:txBody>
      </p:sp>
      <p:sp>
        <p:nvSpPr>
          <p:cNvPr id="143" name="object 143"/>
          <p:cNvSpPr txBox="1"/>
          <p:nvPr/>
        </p:nvSpPr>
        <p:spPr>
          <a:xfrm>
            <a:off x="317679" y="1793118"/>
            <a:ext cx="920097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Указать</a:t>
            </a:r>
            <a:r>
              <a:rPr sz="1050" spc="-5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b="1" spc="-25" dirty="0">
                <a:solidFill>
                  <a:srgbClr val="FF725E"/>
                </a:solidFill>
                <a:latin typeface="+mj-lt"/>
                <a:cs typeface="Noto Sans"/>
              </a:rPr>
              <a:t>дату</a:t>
            </a:r>
            <a:endParaRPr sz="1000" dirty="0">
              <a:solidFill>
                <a:srgbClr val="FF725E"/>
              </a:solidFill>
              <a:latin typeface="+mj-lt"/>
              <a:cs typeface="Noto San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17679" y="2640856"/>
            <a:ext cx="156828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90000"/>
              </a:lnSpc>
            </a:pPr>
            <a:r>
              <a:rPr sz="1000" b="1" spc="-30" dirty="0">
                <a:solidFill>
                  <a:srgbClr val="FF725E"/>
                </a:solidFill>
                <a:latin typeface="+mj-lt"/>
                <a:cs typeface="Noto Sans"/>
              </a:rPr>
              <a:t>Полное</a:t>
            </a:r>
            <a:r>
              <a:rPr sz="1000" b="1" spc="-10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000" b="1" spc="-120" dirty="0">
                <a:solidFill>
                  <a:srgbClr val="FF725E"/>
                </a:solidFill>
                <a:latin typeface="+mj-lt"/>
                <a:cs typeface="Noto Sans"/>
              </a:rPr>
              <a:t>и</a:t>
            </a:r>
            <a:r>
              <a:rPr sz="1000" b="1" spc="20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000" b="1" spc="-30" dirty="0">
                <a:solidFill>
                  <a:srgbClr val="FF725E"/>
                </a:solidFill>
                <a:latin typeface="+mj-lt"/>
                <a:cs typeface="Noto Sans"/>
              </a:rPr>
              <a:t>сокращенное </a:t>
            </a:r>
            <a:r>
              <a:rPr sz="10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наименование</a:t>
            </a:r>
            <a:r>
              <a:rPr sz="1000" spc="15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ЮЛ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/ИП,</a:t>
            </a:r>
            <a:r>
              <a:rPr sz="1000" spc="1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000" spc="1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адрес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местонахождения,</a:t>
            </a:r>
            <a:r>
              <a:rPr sz="1000" spc="5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ОГРН,</a:t>
            </a:r>
            <a:r>
              <a:rPr sz="1000" spc="5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ИНН,</a:t>
            </a:r>
            <a:r>
              <a:rPr sz="1000" spc="6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2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КПП</a:t>
            </a:r>
            <a:endParaRPr sz="1000" dirty="0">
              <a:latin typeface="Gilroy Light" panose="00000400000000000000" pitchFamily="50" charset="-52"/>
              <a:cs typeface="Trebuchet MS"/>
            </a:endParaRPr>
          </a:p>
        </p:txBody>
      </p:sp>
      <p:pic>
        <p:nvPicPr>
          <p:cNvPr id="167" name="object 21">
            <a:extLst>
              <a:ext uri="{FF2B5EF4-FFF2-40B4-BE49-F238E27FC236}">
                <a16:creationId xmlns:a16="http://schemas.microsoft.com/office/drawing/2014/main" id="{E08708A8-E022-4A66-8681-51082CAAB92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sp>
        <p:nvSpPr>
          <p:cNvPr id="76" name="object 146">
            <a:extLst>
              <a:ext uri="{FF2B5EF4-FFF2-40B4-BE49-F238E27FC236}">
                <a16:creationId xmlns:a16="http://schemas.microsoft.com/office/drawing/2014/main" id="{F7EC9502-3191-4D79-B5BC-D10A541E850C}"/>
              </a:ext>
            </a:extLst>
          </p:cNvPr>
          <p:cNvSpPr txBox="1"/>
          <p:nvPr/>
        </p:nvSpPr>
        <p:spPr>
          <a:xfrm>
            <a:off x="317679" y="3796304"/>
            <a:ext cx="1225977" cy="423193"/>
          </a:xfrm>
          <a:prstGeom prst="rect">
            <a:avLst/>
          </a:prstGeom>
        </p:spPr>
        <p:txBody>
          <a:bodyPr vert="horz" wrap="none" lIns="0" tIns="38100" rIns="0" bIns="0" rtlCol="0">
            <a:spAutoFit/>
          </a:bodyPr>
          <a:lstStyle/>
          <a:p>
            <a:pPr marL="12700" marR="40005">
              <a:lnSpc>
                <a:spcPts val="1000"/>
              </a:lnSpc>
              <a:spcBef>
                <a:spcPts val="300"/>
              </a:spcBef>
            </a:pPr>
            <a:r>
              <a:rPr sz="1000" spc="-10" dirty="0" err="1">
                <a:solidFill>
                  <a:srgbClr val="FF725E"/>
                </a:solidFill>
                <a:latin typeface="+mj-lt"/>
                <a:cs typeface="Trebuchet MS"/>
              </a:rPr>
              <a:t>Указ</a:t>
            </a:r>
            <a:r>
              <a:rPr lang="ru-RU" sz="1000" spc="-10" dirty="0" err="1">
                <a:solidFill>
                  <a:srgbClr val="FF725E"/>
                </a:solidFill>
                <a:latin typeface="+mj-lt"/>
                <a:cs typeface="Trebuchet MS"/>
              </a:rPr>
              <a:t>ать</a:t>
            </a:r>
            <a:r>
              <a:rPr lang="ru-RU" sz="1000" spc="-10" dirty="0">
                <a:solidFill>
                  <a:srgbClr val="FF725E"/>
                </a:solidFill>
                <a:latin typeface="+mj-lt"/>
                <a:cs typeface="Trebuchet MS"/>
              </a:rPr>
              <a:t> ОКВЭД </a:t>
            </a:r>
            <a:br>
              <a:rPr lang="ru-RU" sz="1000" spc="-10" dirty="0">
                <a:solidFill>
                  <a:srgbClr val="FF725E"/>
                </a:solidFill>
                <a:latin typeface="+mj-lt"/>
                <a:cs typeface="Trebuchet MS"/>
              </a:rPr>
            </a:b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по основному виду </a:t>
            </a:r>
            <a:b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деятельности</a:t>
            </a:r>
            <a:endParaRPr sz="1000" dirty="0">
              <a:latin typeface="Gilroy Light" panose="00000400000000000000" pitchFamily="50" charset="-52"/>
              <a:cs typeface="Trebuchet M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667E9C8-E61E-417D-B488-6EE4933CA27D}"/>
              </a:ext>
            </a:extLst>
          </p:cNvPr>
          <p:cNvSpPr txBox="1"/>
          <p:nvPr/>
        </p:nvSpPr>
        <p:spPr>
          <a:xfrm>
            <a:off x="1092144" y="225056"/>
            <a:ext cx="4750560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Заявка</a:t>
            </a:r>
            <a:r>
              <a:rPr lang="ru-RU" sz="20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 </a:t>
            </a:r>
            <a:r>
              <a:rPr lang="ru-RU" sz="20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на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 </a:t>
            </a:r>
            <a:r>
              <a:rPr lang="ru-RU" sz="2000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предоставление</a:t>
            </a:r>
            <a:r>
              <a:rPr lang="ru-RU" sz="20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 </a:t>
            </a:r>
            <a:r>
              <a:rPr lang="ru-RU" sz="20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субсидии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17679" y="4778601"/>
            <a:ext cx="2289790" cy="119519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40005">
              <a:lnSpc>
                <a:spcPts val="1000"/>
              </a:lnSpc>
              <a:spcBef>
                <a:spcPts val="300"/>
              </a:spcBef>
            </a:pP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Указывается</a:t>
            </a:r>
            <a:r>
              <a:rPr sz="1000" spc="-1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spc="-1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сумма субсидии </a:t>
            </a:r>
            <a:br>
              <a:rPr lang="ru-RU" sz="1000" spc="-1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lang="ru-RU" sz="1000" spc="-1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по всем договорам </a:t>
            </a:r>
          </a:p>
          <a:p>
            <a:pPr marL="12700" marR="40005">
              <a:lnSpc>
                <a:spcPct val="120000"/>
              </a:lnSpc>
              <a:spcBef>
                <a:spcPts val="300"/>
              </a:spcBef>
            </a:pPr>
            <a:r>
              <a:rPr lang="ru-RU" sz="1000" b="1" spc="-25" dirty="0">
                <a:solidFill>
                  <a:srgbClr val="FF725E"/>
                </a:solidFill>
                <a:latin typeface="Montserrat ExtraBold" panose="00000900000000000000" pitchFamily="2" charset="-52"/>
                <a:sym typeface="Symbol" panose="05050102010706020507" pitchFamily="18" charset="2"/>
              </a:rPr>
              <a:t> </a:t>
            </a:r>
            <a:r>
              <a:rPr lang="ru-RU" sz="1000" b="1" spc="-25" dirty="0">
                <a:solidFill>
                  <a:srgbClr val="FF725E"/>
                </a:solidFill>
                <a:latin typeface="+mj-lt"/>
                <a:sym typeface="Symbol" panose="05050102010706020507" pitchFamily="18" charset="2"/>
              </a:rPr>
              <a:t>95% </a:t>
            </a:r>
            <a:r>
              <a:rPr lang="ru-RU"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от</a:t>
            </a:r>
            <a:r>
              <a:rPr lang="ru-RU" sz="1000" spc="-3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суммы</a:t>
            </a:r>
            <a:r>
              <a:rPr lang="ru-RU" sz="1000" spc="-3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фактических </a:t>
            </a:r>
            <a:r>
              <a:rPr lang="ru-RU"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затрат</a:t>
            </a:r>
            <a:br>
              <a:rPr lang="ru-RU"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lang="ru-RU" sz="1000" b="1" spc="-25" dirty="0">
                <a:solidFill>
                  <a:srgbClr val="FF725E"/>
                </a:solidFill>
                <a:latin typeface="Montserrat ExtraBold" panose="00000900000000000000" pitchFamily="2" charset="-52"/>
                <a:sym typeface="Symbol" panose="05050102010706020507" pitchFamily="18" charset="2"/>
              </a:rPr>
              <a:t> 10 млн</a:t>
            </a:r>
            <a:r>
              <a:rPr lang="ru-RU" sz="1000" spc="-5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на организацию</a:t>
            </a:r>
          </a:p>
          <a:p>
            <a:pPr marL="12700" marR="40005">
              <a:lnSpc>
                <a:spcPct val="120000"/>
              </a:lnSpc>
              <a:spcBef>
                <a:spcPts val="300"/>
              </a:spcBef>
            </a:pPr>
            <a:r>
              <a:rPr lang="ru-RU" sz="1000" b="1" spc="-20" dirty="0">
                <a:solidFill>
                  <a:srgbClr val="FF725E"/>
                </a:solidFill>
                <a:latin typeface="+mj-lt"/>
                <a:cs typeface="Noto Sans"/>
              </a:rPr>
              <a:t>   </a:t>
            </a:r>
            <a:r>
              <a:rPr sz="1000" b="1" spc="-20" dirty="0" err="1">
                <a:solidFill>
                  <a:srgbClr val="FF725E"/>
                </a:solidFill>
                <a:latin typeface="+mj-lt"/>
                <a:cs typeface="Noto Sans"/>
              </a:rPr>
              <a:t>не</a:t>
            </a:r>
            <a:r>
              <a:rPr sz="1000" b="1" spc="-30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000" b="1" spc="-10" dirty="0">
                <a:solidFill>
                  <a:srgbClr val="FF725E"/>
                </a:solidFill>
                <a:latin typeface="+mj-lt"/>
                <a:cs typeface="Noto Sans"/>
              </a:rPr>
              <a:t>более</a:t>
            </a:r>
            <a:r>
              <a:rPr sz="1000" b="1" spc="-25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000" b="1" dirty="0">
                <a:solidFill>
                  <a:srgbClr val="FF725E"/>
                </a:solidFill>
                <a:latin typeface="+mj-lt"/>
                <a:cs typeface="Noto Sans"/>
              </a:rPr>
              <a:t>120</a:t>
            </a:r>
            <a:r>
              <a:rPr sz="1000" b="1" spc="-25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000" b="1" spc="60" dirty="0">
                <a:solidFill>
                  <a:srgbClr val="FF725E"/>
                </a:solidFill>
                <a:latin typeface="+mj-lt"/>
                <a:cs typeface="Noto Sans"/>
              </a:rPr>
              <a:t>000</a:t>
            </a:r>
            <a:r>
              <a:rPr sz="1000" b="1" spc="-25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000" b="1" spc="-50" dirty="0">
                <a:solidFill>
                  <a:srgbClr val="FF725E"/>
                </a:solidFill>
                <a:latin typeface="+mj-lt"/>
                <a:cs typeface="Noto Sans"/>
              </a:rPr>
              <a:t>₽</a:t>
            </a:r>
            <a:endParaRPr sz="1000" dirty="0">
              <a:solidFill>
                <a:srgbClr val="FF725E"/>
              </a:solidFill>
              <a:latin typeface="+mj-lt"/>
              <a:cs typeface="Noto Sans"/>
            </a:endParaRPr>
          </a:p>
          <a:p>
            <a:pPr marL="88900" marR="5080">
              <a:lnSpc>
                <a:spcPts val="1000"/>
              </a:lnSpc>
              <a:spcBef>
                <a:spcPts val="110"/>
              </a:spcBef>
            </a:pPr>
            <a:r>
              <a:rPr sz="1000" spc="-3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(на</a:t>
            </a:r>
            <a:r>
              <a:rPr sz="1000" spc="-2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одного</a:t>
            </a:r>
            <a:r>
              <a:rPr sz="1000" spc="-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обучаемого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в</a:t>
            </a:r>
            <a:r>
              <a:rPr sz="1000" spc="-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одном</a:t>
            </a:r>
            <a:r>
              <a:rPr sz="1000" spc="-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календарном году)</a:t>
            </a:r>
            <a:endParaRPr sz="1000" dirty="0">
              <a:latin typeface="Gilroy Light" panose="00000400000000000000" pitchFamily="50" charset="-52"/>
              <a:cs typeface="Trebuchet MS"/>
            </a:endParaRP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40E06309-311D-4137-AC41-4BEB691B74B9}"/>
              </a:ext>
            </a:extLst>
          </p:cNvPr>
          <p:cNvCxnSpPr>
            <a:cxnSpLocks/>
          </p:cNvCxnSpPr>
          <p:nvPr/>
        </p:nvCxnSpPr>
        <p:spPr>
          <a:xfrm flipH="1">
            <a:off x="8249363" y="1647825"/>
            <a:ext cx="2896394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object 128">
            <a:extLst>
              <a:ext uri="{FF2B5EF4-FFF2-40B4-BE49-F238E27FC236}">
                <a16:creationId xmlns:a16="http://schemas.microsoft.com/office/drawing/2014/main" id="{A62B5AD2-4928-46C3-9E7B-ECDF27D32220}"/>
              </a:ext>
            </a:extLst>
          </p:cNvPr>
          <p:cNvSpPr txBox="1"/>
          <p:nvPr/>
        </p:nvSpPr>
        <p:spPr>
          <a:xfrm>
            <a:off x="6806524" y="3364029"/>
            <a:ext cx="1020474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90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На</a:t>
            </a:r>
            <a:r>
              <a:rPr sz="900" spc="14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9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странице</a:t>
            </a:r>
            <a:r>
              <a:rPr sz="900" spc="14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9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rebuchet MS"/>
              </a:rPr>
              <a:t>4</a:t>
            </a:r>
            <a:endParaRPr sz="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rebuchet MS"/>
            </a:endParaRPr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73718BB0-AF2F-44DC-B1B5-7FA8C9C76C1C}"/>
              </a:ext>
            </a:extLst>
          </p:cNvPr>
          <p:cNvSpPr/>
          <p:nvPr/>
        </p:nvSpPr>
        <p:spPr>
          <a:xfrm flipH="1">
            <a:off x="1181355" y="1886625"/>
            <a:ext cx="2640885" cy="139249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202F13F7-421C-4433-9718-A0DD53BDB3C1}"/>
              </a:ext>
            </a:extLst>
          </p:cNvPr>
          <p:cNvSpPr/>
          <p:nvPr/>
        </p:nvSpPr>
        <p:spPr>
          <a:xfrm flipH="1">
            <a:off x="1877365" y="3016591"/>
            <a:ext cx="1568281" cy="99161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31">
            <a:extLst>
              <a:ext uri="{FF2B5EF4-FFF2-40B4-BE49-F238E27FC236}">
                <a16:creationId xmlns:a16="http://schemas.microsoft.com/office/drawing/2014/main" id="{AB7C9B30-741D-4A7A-A43D-C8B9DAFA962D}"/>
              </a:ext>
            </a:extLst>
          </p:cNvPr>
          <p:cNvSpPr/>
          <p:nvPr/>
        </p:nvSpPr>
        <p:spPr>
          <a:xfrm flipH="1" flipV="1">
            <a:off x="2126820" y="4141336"/>
            <a:ext cx="2475274" cy="729301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31">
            <a:extLst>
              <a:ext uri="{FF2B5EF4-FFF2-40B4-BE49-F238E27FC236}">
                <a16:creationId xmlns:a16="http://schemas.microsoft.com/office/drawing/2014/main" id="{1241F1BE-4FAE-407F-8946-5A4EA98CA1B2}"/>
              </a:ext>
            </a:extLst>
          </p:cNvPr>
          <p:cNvSpPr/>
          <p:nvPr/>
        </p:nvSpPr>
        <p:spPr>
          <a:xfrm flipH="1" flipV="1">
            <a:off x="948669" y="4521862"/>
            <a:ext cx="3950188" cy="2155163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31">
            <a:extLst>
              <a:ext uri="{FF2B5EF4-FFF2-40B4-BE49-F238E27FC236}">
                <a16:creationId xmlns:a16="http://schemas.microsoft.com/office/drawing/2014/main" id="{167CE96F-D332-43A7-8A0B-AA6CD5F9E0F2}"/>
              </a:ext>
            </a:extLst>
          </p:cNvPr>
          <p:cNvSpPr/>
          <p:nvPr/>
        </p:nvSpPr>
        <p:spPr>
          <a:xfrm flipH="1">
            <a:off x="8729380" y="2409351"/>
            <a:ext cx="2416377" cy="326464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31">
            <a:extLst>
              <a:ext uri="{FF2B5EF4-FFF2-40B4-BE49-F238E27FC236}">
                <a16:creationId xmlns:a16="http://schemas.microsoft.com/office/drawing/2014/main" id="{C0206AA0-E95B-4FF2-ACC0-7801C62CE305}"/>
              </a:ext>
            </a:extLst>
          </p:cNvPr>
          <p:cNvSpPr/>
          <p:nvPr/>
        </p:nvSpPr>
        <p:spPr>
          <a:xfrm flipH="1">
            <a:off x="9544759" y="2810668"/>
            <a:ext cx="1600997" cy="1299253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31">
            <a:extLst>
              <a:ext uri="{FF2B5EF4-FFF2-40B4-BE49-F238E27FC236}">
                <a16:creationId xmlns:a16="http://schemas.microsoft.com/office/drawing/2014/main" id="{DF6BD9FE-8441-4744-BB52-4FE6A06FE687}"/>
              </a:ext>
            </a:extLst>
          </p:cNvPr>
          <p:cNvSpPr/>
          <p:nvPr/>
        </p:nvSpPr>
        <p:spPr>
          <a:xfrm rot="10800000" flipH="1" flipV="1">
            <a:off x="7278641" y="6600822"/>
            <a:ext cx="1807016" cy="650721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31">
            <a:extLst>
              <a:ext uri="{FF2B5EF4-FFF2-40B4-BE49-F238E27FC236}">
                <a16:creationId xmlns:a16="http://schemas.microsoft.com/office/drawing/2014/main" id="{CEF6AA0A-6B76-4657-AF68-52DD0CDFCE28}"/>
              </a:ext>
            </a:extLst>
          </p:cNvPr>
          <p:cNvSpPr/>
          <p:nvPr/>
        </p:nvSpPr>
        <p:spPr>
          <a:xfrm rot="10800000" flipV="1">
            <a:off x="9085656" y="6798114"/>
            <a:ext cx="672839" cy="183712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43">
            <a:extLst>
              <a:ext uri="{FF2B5EF4-FFF2-40B4-BE49-F238E27FC236}">
                <a16:creationId xmlns:a16="http://schemas.microsoft.com/office/drawing/2014/main" id="{32271387-807E-4BB7-A447-141C5DAA0210}"/>
              </a:ext>
            </a:extLst>
          </p:cNvPr>
          <p:cNvSpPr txBox="1"/>
          <p:nvPr/>
        </p:nvSpPr>
        <p:spPr>
          <a:xfrm>
            <a:off x="1127905" y="2049525"/>
            <a:ext cx="1086567" cy="32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5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Заполняется</a:t>
            </a:r>
            <a:r>
              <a:rPr sz="1050" spc="-5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b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"/>
              </a:rPr>
              <a:t>Департаментом</a:t>
            </a:r>
            <a:endParaRPr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Noto Sans"/>
            </a:endParaRPr>
          </a:p>
        </p:txBody>
      </p:sp>
      <p:sp>
        <p:nvSpPr>
          <p:cNvPr id="59" name="object 31">
            <a:extLst>
              <a:ext uri="{FF2B5EF4-FFF2-40B4-BE49-F238E27FC236}">
                <a16:creationId xmlns:a16="http://schemas.microsoft.com/office/drawing/2014/main" id="{C772B9B0-1884-429A-B90A-5A376457340E}"/>
              </a:ext>
            </a:extLst>
          </p:cNvPr>
          <p:cNvSpPr/>
          <p:nvPr/>
        </p:nvSpPr>
        <p:spPr>
          <a:xfrm flipH="1">
            <a:off x="2104154" y="2205211"/>
            <a:ext cx="799140" cy="328295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0A2F46B-991A-4926-B13E-90FD8584E90A}"/>
              </a:ext>
            </a:extLst>
          </p:cNvPr>
          <p:cNvSpPr/>
          <p:nvPr/>
        </p:nvSpPr>
        <p:spPr>
          <a:xfrm>
            <a:off x="2914611" y="2511848"/>
            <a:ext cx="1487787" cy="467509"/>
          </a:xfrm>
          <a:prstGeom prst="roundRect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A729430-2DD6-418D-AE9D-647594512D60}"/>
              </a:ext>
            </a:extLst>
          </p:cNvPr>
          <p:cNvCxnSpPr>
            <a:cxnSpLocks/>
          </p:cNvCxnSpPr>
          <p:nvPr/>
        </p:nvCxnSpPr>
        <p:spPr>
          <a:xfrm>
            <a:off x="1383787" y="3909689"/>
            <a:ext cx="3581400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bject 31">
            <a:extLst>
              <a:ext uri="{FF2B5EF4-FFF2-40B4-BE49-F238E27FC236}">
                <a16:creationId xmlns:a16="http://schemas.microsoft.com/office/drawing/2014/main" id="{FA5481B7-A8FD-4A9A-992F-4F1ED7F69019}"/>
              </a:ext>
            </a:extLst>
          </p:cNvPr>
          <p:cNvSpPr/>
          <p:nvPr/>
        </p:nvSpPr>
        <p:spPr>
          <a:xfrm rot="10800000" flipV="1">
            <a:off x="9389265" y="4570156"/>
            <a:ext cx="1756487" cy="1515230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C3A7B20-90CE-4F76-BB5E-66955ACE14B7}"/>
              </a:ext>
            </a:extLst>
          </p:cNvPr>
          <p:cNvGrpSpPr/>
          <p:nvPr/>
        </p:nvGrpSpPr>
        <p:grpSpPr>
          <a:xfrm>
            <a:off x="9591640" y="6711956"/>
            <a:ext cx="1190682" cy="830997"/>
            <a:chOff x="9343257" y="6706218"/>
            <a:chExt cx="1190682" cy="830997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70791D7-07EE-4EE9-953F-BA7594DD6253}"/>
                </a:ext>
              </a:extLst>
            </p:cNvPr>
            <p:cNvSpPr txBox="1"/>
            <p:nvPr/>
          </p:nvSpPr>
          <p:spPr>
            <a:xfrm>
              <a:off x="9343257" y="6706218"/>
              <a:ext cx="1059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11</a:t>
              </a: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9578899" y="7186705"/>
              <a:ext cx="955040" cy="324448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spcBef>
                  <a:spcPts val="130"/>
                </a:spcBef>
              </a:pPr>
              <a:r>
                <a:rPr sz="1000" spc="10" dirty="0">
                  <a:solidFill>
                    <a:srgbClr val="FF725E"/>
                  </a:solidFill>
                  <a:latin typeface="+mj-lt"/>
                  <a:cs typeface="Trebuchet MS"/>
                </a:rPr>
                <a:t>Заверяется</a:t>
              </a:r>
              <a:r>
                <a:rPr sz="1000" spc="110" dirty="0">
                  <a:solidFill>
                    <a:srgbClr val="FF725E"/>
                  </a:solidFill>
                  <a:latin typeface="+mj-lt"/>
                  <a:cs typeface="Trebuchet MS"/>
                </a:rPr>
                <a:t> </a:t>
              </a:r>
              <a:r>
                <a:rPr sz="1000" spc="-10" dirty="0">
                  <a:solidFill>
                    <a:srgbClr val="FF725E"/>
                  </a:solidFill>
                  <a:latin typeface="+mj-lt"/>
                  <a:cs typeface="Trebuchet MS"/>
                </a:rPr>
                <a:t>печатью</a:t>
              </a:r>
              <a:endParaRPr sz="1000" dirty="0">
                <a:solidFill>
                  <a:srgbClr val="FF725E"/>
                </a:solidFill>
                <a:latin typeface="+mj-lt"/>
                <a:cs typeface="Trebuchet MS"/>
              </a:endParaRPr>
            </a:p>
          </p:txBody>
        </p:sp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0F1B973-3A3C-46B2-90DB-BA6A93678F1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488439" y="7172190"/>
            <a:ext cx="351719" cy="351719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10381FA6-DC8B-4B97-B794-7A6C30CCE129}"/>
              </a:ext>
            </a:extLst>
          </p:cNvPr>
          <p:cNvSpPr txBox="1"/>
          <p:nvPr/>
        </p:nvSpPr>
        <p:spPr>
          <a:xfrm>
            <a:off x="6552357" y="6715706"/>
            <a:ext cx="112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10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6773296" y="7194209"/>
            <a:ext cx="2206421" cy="4526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000" dirty="0" err="1">
                <a:solidFill>
                  <a:srgbClr val="FF725E"/>
                </a:solidFill>
                <a:latin typeface="+mj-lt"/>
                <a:cs typeface="Trebuchet MS"/>
              </a:rPr>
              <a:t>Подпись</a:t>
            </a:r>
            <a:r>
              <a:rPr lang="ru-RU" sz="1000" spc="1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руководителя</a:t>
            </a: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претедента</a:t>
            </a:r>
            <a:r>
              <a:rPr lang="ru-RU" sz="1000" spc="9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br>
              <a:rPr lang="en-US" sz="1000" spc="9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</a:br>
            <a:r>
              <a:rPr lang="ru-RU" sz="1000" spc="-2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или</a:t>
            </a:r>
            <a:r>
              <a:rPr lang="en-US" sz="10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уполномоченного</a:t>
            </a:r>
            <a:r>
              <a:rPr lang="ru-RU" sz="1000" spc="16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lang="ru-RU" sz="1000" spc="-2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лица</a:t>
            </a:r>
            <a:endParaRPr lang="ru-RU" sz="1000" dirty="0">
              <a:latin typeface="Gilroy Light" panose="00000400000000000000" pitchFamily="50" charset="-52"/>
              <a:cs typeface="Trebuchet MS"/>
            </a:endParaRPr>
          </a:p>
          <a:p>
            <a:pPr marL="12700">
              <a:spcBef>
                <a:spcPts val="130"/>
              </a:spcBef>
            </a:pPr>
            <a:endParaRPr sz="750" dirty="0">
              <a:latin typeface="Gilroy Light" panose="00000400000000000000" pitchFamily="50" charset="-52"/>
              <a:cs typeface="Trebuchet MS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50B9E18-F051-41DB-A896-EC7E54B1740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8635944" y="6963170"/>
            <a:ext cx="543123" cy="543123"/>
          </a:xfrm>
          <a:prstGeom prst="rect">
            <a:avLst/>
          </a:prstGeom>
        </p:spPr>
      </p:pic>
      <p:sp>
        <p:nvSpPr>
          <p:cNvPr id="70" name="object 31">
            <a:extLst>
              <a:ext uri="{FF2B5EF4-FFF2-40B4-BE49-F238E27FC236}">
                <a16:creationId xmlns:a16="http://schemas.microsoft.com/office/drawing/2014/main" id="{9C12381C-A6F4-47A9-999F-B417E18526E2}"/>
              </a:ext>
            </a:extLst>
          </p:cNvPr>
          <p:cNvSpPr/>
          <p:nvPr/>
        </p:nvSpPr>
        <p:spPr>
          <a:xfrm rot="10800000" flipV="1">
            <a:off x="9389264" y="3904798"/>
            <a:ext cx="759623" cy="665357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17043330-70F1-49A4-AD49-A0CFEC57006F}"/>
              </a:ext>
            </a:extLst>
          </p:cNvPr>
          <p:cNvCxnSpPr>
            <a:cxnSpLocks/>
          </p:cNvCxnSpPr>
          <p:nvPr/>
        </p:nvCxnSpPr>
        <p:spPr>
          <a:xfrm flipH="1">
            <a:off x="9389197" y="4199154"/>
            <a:ext cx="666000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37B1C892-4521-4B5F-BD8A-1479EA0AF830}"/>
              </a:ext>
            </a:extLst>
          </p:cNvPr>
          <p:cNvCxnSpPr>
            <a:cxnSpLocks/>
          </p:cNvCxnSpPr>
          <p:nvPr/>
        </p:nvCxnSpPr>
        <p:spPr>
          <a:xfrm flipH="1">
            <a:off x="9389196" y="4348524"/>
            <a:ext cx="690629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7CE1BF-0FBF-4CAE-8BD5-B113004D1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4" b="7573"/>
          <a:stretch/>
        </p:blipFill>
        <p:spPr>
          <a:xfrm>
            <a:off x="2241424" y="657225"/>
            <a:ext cx="8976645" cy="5310760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C9F7BAA-7742-4A9F-9FF8-02B836841D18}"/>
              </a:ext>
            </a:extLst>
          </p:cNvPr>
          <p:cNvSpPr txBox="1"/>
          <p:nvPr/>
        </p:nvSpPr>
        <p:spPr>
          <a:xfrm>
            <a:off x="11333607" y="3522624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D197D69-60BE-4ABD-A5FB-78AD7DE442B8}"/>
              </a:ext>
            </a:extLst>
          </p:cNvPr>
          <p:cNvSpPr txBox="1"/>
          <p:nvPr/>
        </p:nvSpPr>
        <p:spPr>
          <a:xfrm>
            <a:off x="11333607" y="5029967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43AF74-7681-4300-954B-4489A544570A}"/>
              </a:ext>
            </a:extLst>
          </p:cNvPr>
          <p:cNvSpPr txBox="1"/>
          <p:nvPr/>
        </p:nvSpPr>
        <p:spPr>
          <a:xfrm>
            <a:off x="9084469" y="6009198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C3029D8-7A59-4021-8BE5-7FCF5219FBEE}"/>
              </a:ext>
            </a:extLst>
          </p:cNvPr>
          <p:cNvSpPr txBox="1"/>
          <p:nvPr/>
        </p:nvSpPr>
        <p:spPr>
          <a:xfrm>
            <a:off x="577922" y="3552825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75" name="object 114">
            <a:extLst>
              <a:ext uri="{FF2B5EF4-FFF2-40B4-BE49-F238E27FC236}">
                <a16:creationId xmlns:a16="http://schemas.microsoft.com/office/drawing/2014/main" id="{D3D86E6C-601A-47A7-9874-918102E69B71}"/>
              </a:ext>
            </a:extLst>
          </p:cNvPr>
          <p:cNvSpPr/>
          <p:nvPr/>
        </p:nvSpPr>
        <p:spPr>
          <a:xfrm>
            <a:off x="245269" y="1062052"/>
            <a:ext cx="217804" cy="649605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4171" y="1416136"/>
            <a:ext cx="2179285" cy="306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 marL="12700" marR="466725">
              <a:lnSpc>
                <a:spcPct val="102699"/>
              </a:lnSpc>
              <a:spcBef>
                <a:spcPts val="95"/>
              </a:spcBef>
              <a:defRPr sz="950" b="1" spc="-10">
                <a:solidFill>
                  <a:srgbClr val="1D1D1B"/>
                </a:solidFill>
                <a:latin typeface="Gilroy Light" panose="00000400000000000000" pitchFamily="50" charset="-52"/>
                <a:cs typeface="Noto Sans"/>
              </a:defRPr>
            </a:lvl1pPr>
          </a:lstStyle>
          <a:p>
            <a:r>
              <a:rPr dirty="0"/>
              <a:t>Заполнение всех граф является обязательным!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813590" y="4016481"/>
            <a:ext cx="19558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3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defRPr>
            </a:lvl1pPr>
          </a:lstStyle>
          <a:p>
            <a:pPr algn="l"/>
            <a:r>
              <a:rPr dirty="0"/>
              <a:t>Указать </a:t>
            </a:r>
            <a:r>
              <a:rPr dirty="0" err="1"/>
              <a:t>код</a:t>
            </a:r>
            <a:r>
              <a:rPr dirty="0"/>
              <a:t> </a:t>
            </a:r>
            <a:br>
              <a:rPr lang="ru-RU" dirty="0"/>
            </a:br>
            <a:r>
              <a:rPr dirty="0" err="1">
                <a:solidFill>
                  <a:srgbClr val="FF725E"/>
                </a:solidFill>
                <a:latin typeface="+mj-lt"/>
              </a:rPr>
              <a:t>укрупненной</a:t>
            </a:r>
            <a:r>
              <a:rPr dirty="0">
                <a:solidFill>
                  <a:srgbClr val="FF725E"/>
                </a:solidFill>
                <a:latin typeface="+mj-lt"/>
              </a:rPr>
              <a:t> </a:t>
            </a:r>
            <a:r>
              <a:rPr dirty="0" err="1">
                <a:solidFill>
                  <a:srgbClr val="FF725E"/>
                </a:solidFill>
                <a:latin typeface="+mj-lt"/>
              </a:rPr>
              <a:t>группы</a:t>
            </a:r>
            <a:r>
              <a:rPr dirty="0">
                <a:solidFill>
                  <a:srgbClr val="FF725E"/>
                </a:solidFill>
                <a:latin typeface="+mj-lt"/>
              </a:rPr>
              <a:t> </a:t>
            </a:r>
            <a:br>
              <a:rPr lang="ru-RU" dirty="0">
                <a:solidFill>
                  <a:srgbClr val="FF725E"/>
                </a:solidFill>
                <a:latin typeface="+mj-lt"/>
              </a:rPr>
            </a:br>
            <a:r>
              <a:rPr dirty="0">
                <a:solidFill>
                  <a:srgbClr val="FF725E"/>
                </a:solidFill>
                <a:latin typeface="+mj-lt"/>
              </a:rPr>
              <a:t>ОКСО</a:t>
            </a:r>
            <a:r>
              <a:rPr lang="ru-RU" dirty="0">
                <a:solidFill>
                  <a:srgbClr val="FF725E"/>
                </a:solidFill>
                <a:latin typeface="+mj-lt"/>
              </a:rPr>
              <a:t> </a:t>
            </a:r>
            <a:br>
              <a:rPr lang="ru-RU" dirty="0">
                <a:solidFill>
                  <a:srgbClr val="FF725E"/>
                </a:solidFill>
                <a:latin typeface="+mj-lt"/>
              </a:rPr>
            </a:br>
            <a:r>
              <a:rPr lang="ru-RU" dirty="0"/>
              <a:t>(пример: 43.00.00)</a:t>
            </a:r>
            <a:endParaRPr dirty="0"/>
          </a:p>
        </p:txBody>
      </p:sp>
      <p:sp>
        <p:nvSpPr>
          <p:cNvPr id="114" name="object 114"/>
          <p:cNvSpPr txBox="1"/>
          <p:nvPr/>
        </p:nvSpPr>
        <p:spPr>
          <a:xfrm>
            <a:off x="9414260" y="6487688"/>
            <a:ext cx="2005330" cy="7989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3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defRPr>
            </a:lvl1pPr>
          </a:lstStyle>
          <a:p>
            <a:r>
              <a:rPr dirty="0"/>
              <a:t>Дата начала и дата окончания обучения </a:t>
            </a:r>
            <a:r>
              <a:rPr dirty="0" err="1"/>
              <a:t>заполняется</a:t>
            </a:r>
            <a:r>
              <a:rPr dirty="0"/>
              <a:t> </a:t>
            </a:r>
            <a:br>
              <a:rPr lang="en-US" dirty="0"/>
            </a:b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каждому</a:t>
            </a:r>
            <a:r>
              <a:rPr dirty="0"/>
              <a:t> </a:t>
            </a:r>
            <a:r>
              <a:rPr dirty="0" err="1"/>
              <a:t>обучающемуся</a:t>
            </a:r>
            <a:br>
              <a:rPr lang="ru-RU" dirty="0"/>
            </a:br>
            <a:r>
              <a:rPr lang="ru-RU" b="1" spc="-70" dirty="0">
                <a:cs typeface="Noto Sans"/>
              </a:rPr>
              <a:t>в</a:t>
            </a:r>
            <a:r>
              <a:rPr lang="ru-RU" b="1" spc="30" dirty="0">
                <a:cs typeface="Noto Sans"/>
              </a:rPr>
              <a:t> </a:t>
            </a:r>
            <a:r>
              <a:rPr lang="ru-RU" b="1" spc="-70" dirty="0">
                <a:cs typeface="Noto Sans"/>
              </a:rPr>
              <a:t>формате</a:t>
            </a:r>
            <a:r>
              <a:rPr lang="ru-RU" b="1" spc="35" dirty="0">
                <a:cs typeface="Noto Sans"/>
              </a:rPr>
              <a:t> </a:t>
            </a:r>
            <a:r>
              <a:rPr lang="ru-RU" b="1" spc="-50" dirty="0">
                <a:cs typeface="Noto Sans"/>
              </a:rPr>
              <a:t>ДД.ММ.ГГ</a:t>
            </a:r>
            <a:endParaRPr lang="ru-RU" dirty="0">
              <a:cs typeface="Noto Sans"/>
            </a:endParaRPr>
          </a:p>
          <a:p>
            <a:endParaRPr dirty="0"/>
          </a:p>
        </p:txBody>
      </p:sp>
      <p:sp>
        <p:nvSpPr>
          <p:cNvPr id="119" name="object 119"/>
          <p:cNvSpPr txBox="1"/>
          <p:nvPr/>
        </p:nvSpPr>
        <p:spPr>
          <a:xfrm>
            <a:off x="11569275" y="5508275"/>
            <a:ext cx="167973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3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defRPr>
            </a:lvl1pPr>
          </a:lstStyle>
          <a:p>
            <a:r>
              <a:rPr dirty="0"/>
              <a:t>Фактически затраченные средства (по договору)</a:t>
            </a:r>
          </a:p>
        </p:txBody>
      </p:sp>
      <p:sp>
        <p:nvSpPr>
          <p:cNvPr id="124" name="object 124"/>
          <p:cNvSpPr txBox="1"/>
          <p:nvPr/>
        </p:nvSpPr>
        <p:spPr>
          <a:xfrm>
            <a:off x="11519539" y="4010025"/>
            <a:ext cx="1963363" cy="952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3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defRPr>
            </a:lvl1pPr>
          </a:lstStyle>
          <a:p>
            <a:r>
              <a:rPr lang="ru-RU" dirty="0"/>
              <a:t>Рассчитывается </a:t>
            </a:r>
            <a:r>
              <a:rPr dirty="0"/>
              <a:t>в </a:t>
            </a:r>
            <a:r>
              <a:rPr dirty="0" err="1"/>
              <a:t>размере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dirty="0">
                <a:solidFill>
                  <a:srgbClr val="FF725E"/>
                </a:solidFill>
                <a:latin typeface="+mj-lt"/>
              </a:rPr>
              <a:t>не превышающем</a:t>
            </a:r>
            <a:r>
              <a:rPr dirty="0">
                <a:solidFill>
                  <a:srgbClr val="FF725E"/>
                </a:solidFill>
                <a:latin typeface="+mj-lt"/>
              </a:rPr>
              <a:t> 95% </a:t>
            </a:r>
            <a:br>
              <a:rPr lang="ru-RU" dirty="0">
                <a:solidFill>
                  <a:srgbClr val="FF725E"/>
                </a:solidFill>
                <a:latin typeface="+mj-lt"/>
              </a:rPr>
            </a:br>
            <a:r>
              <a:rPr dirty="0" err="1"/>
              <a:t>от</a:t>
            </a:r>
            <a:r>
              <a:rPr dirty="0"/>
              <a:t> фактически</a:t>
            </a:r>
          </a:p>
          <a:p>
            <a:r>
              <a:rPr dirty="0"/>
              <a:t>затраченных средств, </a:t>
            </a:r>
            <a:br>
              <a:rPr lang="ru-RU" dirty="0"/>
            </a:br>
            <a:r>
              <a:rPr dirty="0" err="1"/>
              <a:t>но</a:t>
            </a:r>
            <a:r>
              <a:rPr dirty="0"/>
              <a:t> </a:t>
            </a:r>
            <a:r>
              <a:rPr dirty="0">
                <a:solidFill>
                  <a:srgbClr val="FF725E"/>
                </a:solidFill>
                <a:latin typeface="+mj-lt"/>
              </a:rPr>
              <a:t>не более 120 000 </a:t>
            </a:r>
            <a:r>
              <a:rPr lang="ru-RU" dirty="0">
                <a:solidFill>
                  <a:srgbClr val="FF725E"/>
                </a:solidFill>
                <a:latin typeface="+mj-lt"/>
              </a:rPr>
              <a:t>₽</a:t>
            </a:r>
            <a:br>
              <a:rPr lang="ru-RU" dirty="0">
                <a:solidFill>
                  <a:srgbClr val="FF725E"/>
                </a:solidFill>
                <a:latin typeface="+mj-lt"/>
              </a:rPr>
            </a:br>
            <a:r>
              <a:rPr dirty="0" err="1"/>
              <a:t>на</a:t>
            </a:r>
            <a:r>
              <a:rPr dirty="0"/>
              <a:t> одного сотрудника</a:t>
            </a:r>
          </a:p>
        </p:txBody>
      </p:sp>
      <p:sp>
        <p:nvSpPr>
          <p:cNvPr id="40" name="object 117">
            <a:extLst>
              <a:ext uri="{FF2B5EF4-FFF2-40B4-BE49-F238E27FC236}">
                <a16:creationId xmlns:a16="http://schemas.microsoft.com/office/drawing/2014/main" id="{3D520FB2-B397-41A3-9ED1-DF0E64AF5FF9}"/>
              </a:ext>
            </a:extLst>
          </p:cNvPr>
          <p:cNvSpPr txBox="1">
            <a:spLocks/>
          </p:cNvSpPr>
          <p:nvPr/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№2</a:t>
            </a:r>
            <a:r>
              <a:rPr lang="ru-RU"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lang="ru-RU"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94DBFF-88F3-4E4A-AF16-E7751EB68BD6}"/>
              </a:ext>
            </a:extLst>
          </p:cNvPr>
          <p:cNvSpPr txBox="1"/>
          <p:nvPr/>
        </p:nvSpPr>
        <p:spPr>
          <a:xfrm>
            <a:off x="1092143" y="225056"/>
            <a:ext cx="611926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Финансовый отчет </a:t>
            </a:r>
            <a:r>
              <a:rPr lang="ru-RU" sz="2000" b="1" spc="-80" dirty="0">
                <a:solidFill>
                  <a:srgbClr val="FF725E"/>
                </a:solidFill>
                <a:latin typeface="+mn-lt"/>
                <a:cs typeface="Noto Sans"/>
              </a:rPr>
              <a:t>(приложение 1 к заявке)</a:t>
            </a:r>
            <a:endParaRPr lang="ru-RU" sz="2000" dirty="0">
              <a:solidFill>
                <a:srgbClr val="FF725E"/>
              </a:solidFill>
              <a:latin typeface="+mn-lt"/>
            </a:endParaRPr>
          </a:p>
        </p:txBody>
      </p:sp>
      <p:pic>
        <p:nvPicPr>
          <p:cNvPr id="42" name="object 21">
            <a:extLst>
              <a:ext uri="{FF2B5EF4-FFF2-40B4-BE49-F238E27FC236}">
                <a16:creationId xmlns:a16="http://schemas.microsoft.com/office/drawing/2014/main" id="{849E5E79-34EB-4826-8FAE-51EBE5849D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FC651DA-77AC-460C-BE5D-367514614EC2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44" name="object 103">
              <a:hlinkClick r:id="rId5"/>
              <a:extLst>
                <a:ext uri="{FF2B5EF4-FFF2-40B4-BE49-F238E27FC236}">
                  <a16:creationId xmlns:a16="http://schemas.microsoft.com/office/drawing/2014/main" id="{8CC05F78-9505-4E11-91DE-164738AA20B8}"/>
                </a:ext>
              </a:extLst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45" name="object 104">
              <a:hlinkClick r:id="rId5"/>
              <a:extLst>
                <a:ext uri="{FF2B5EF4-FFF2-40B4-BE49-F238E27FC236}">
                  <a16:creationId xmlns:a16="http://schemas.microsoft.com/office/drawing/2014/main" id="{D04A0970-BF53-46D2-92E4-B631E8B7859C}"/>
                </a:ext>
              </a:extLst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B100796-71DE-4DA4-94A8-66864F42A54F}"/>
              </a:ext>
            </a:extLst>
          </p:cNvPr>
          <p:cNvCxnSpPr>
            <a:cxnSpLocks/>
          </p:cNvCxnSpPr>
          <p:nvPr/>
        </p:nvCxnSpPr>
        <p:spPr>
          <a:xfrm>
            <a:off x="1616869" y="4130755"/>
            <a:ext cx="1310817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32A587C-1C0C-43AD-8DDC-DF3B2AF80F76}"/>
              </a:ext>
            </a:extLst>
          </p:cNvPr>
          <p:cNvCxnSpPr>
            <a:cxnSpLocks/>
          </p:cNvCxnSpPr>
          <p:nvPr/>
        </p:nvCxnSpPr>
        <p:spPr>
          <a:xfrm flipH="1">
            <a:off x="10668316" y="4120698"/>
            <a:ext cx="778353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object 31">
            <a:extLst>
              <a:ext uri="{FF2B5EF4-FFF2-40B4-BE49-F238E27FC236}">
                <a16:creationId xmlns:a16="http://schemas.microsoft.com/office/drawing/2014/main" id="{3C804120-F00B-465D-BCE6-77A7A265B8FD}"/>
              </a:ext>
            </a:extLst>
          </p:cNvPr>
          <p:cNvSpPr/>
          <p:nvPr/>
        </p:nvSpPr>
        <p:spPr>
          <a:xfrm rot="16200000">
            <a:off x="7858915" y="4980637"/>
            <a:ext cx="2344218" cy="624339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31">
            <a:extLst>
              <a:ext uri="{FF2B5EF4-FFF2-40B4-BE49-F238E27FC236}">
                <a16:creationId xmlns:a16="http://schemas.microsoft.com/office/drawing/2014/main" id="{96870499-3070-4A04-9E4C-C0C38CB95B1D}"/>
              </a:ext>
            </a:extLst>
          </p:cNvPr>
          <p:cNvSpPr/>
          <p:nvPr/>
        </p:nvSpPr>
        <p:spPr>
          <a:xfrm rot="16200000" flipV="1">
            <a:off x="5525866" y="4050868"/>
            <a:ext cx="2344208" cy="2483865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1">
            <a:extLst>
              <a:ext uri="{FF2B5EF4-FFF2-40B4-BE49-F238E27FC236}">
                <a16:creationId xmlns:a16="http://schemas.microsoft.com/office/drawing/2014/main" id="{0FF4C384-D4CB-456B-8974-8D184378724B}"/>
              </a:ext>
            </a:extLst>
          </p:cNvPr>
          <p:cNvSpPr/>
          <p:nvPr/>
        </p:nvSpPr>
        <p:spPr>
          <a:xfrm rot="16200000">
            <a:off x="10054660" y="4119684"/>
            <a:ext cx="1338271" cy="1360412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1219E7-504E-47A4-9888-BA835A079E7C}"/>
              </a:ext>
            </a:extLst>
          </p:cNvPr>
          <p:cNvSpPr txBox="1"/>
          <p:nvPr/>
        </p:nvSpPr>
        <p:spPr>
          <a:xfrm>
            <a:off x="2241424" y="6019257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32" name="object 110">
            <a:extLst>
              <a:ext uri="{FF2B5EF4-FFF2-40B4-BE49-F238E27FC236}">
                <a16:creationId xmlns:a16="http://schemas.microsoft.com/office/drawing/2014/main" id="{361EAA56-8D7E-4281-BEB7-40ABFB45602E}"/>
              </a:ext>
            </a:extLst>
          </p:cNvPr>
          <p:cNvSpPr txBox="1"/>
          <p:nvPr/>
        </p:nvSpPr>
        <p:spPr>
          <a:xfrm>
            <a:off x="2448205" y="6504161"/>
            <a:ext cx="184799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spcBef>
                <a:spcPts val="100"/>
              </a:spcBef>
            </a:pP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Затраты на каждого обучающегося </a:t>
            </a:r>
          </a:p>
          <a:p>
            <a:pPr marL="12700" marR="5080" algn="l">
              <a:spcBef>
                <a:spcPts val="100"/>
              </a:spcBef>
            </a:pP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в отдельности</a:t>
            </a:r>
            <a:endParaRPr sz="1000" spc="10" dirty="0">
              <a:solidFill>
                <a:srgbClr val="1D1D1B"/>
              </a:solidFill>
              <a:latin typeface="Gilroy Light" panose="00000400000000000000" pitchFamily="50" charset="-52"/>
            </a:endParaRPr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3B5E4184-B60D-4E81-9AAA-599AABEF9130}"/>
              </a:ext>
            </a:extLst>
          </p:cNvPr>
          <p:cNvSpPr/>
          <p:nvPr/>
        </p:nvSpPr>
        <p:spPr>
          <a:xfrm rot="16200000" flipV="1">
            <a:off x="3373389" y="3460070"/>
            <a:ext cx="2383452" cy="3704708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B04C0D-FDF0-4C00-A942-6901ABD9E4F2}"/>
              </a:ext>
            </a:extLst>
          </p:cNvPr>
          <p:cNvSpPr txBox="1"/>
          <p:nvPr/>
        </p:nvSpPr>
        <p:spPr>
          <a:xfrm>
            <a:off x="4984701" y="6019257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4524650" y="6504161"/>
            <a:ext cx="46386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ФИО обучающегося сотрудника, </a:t>
            </a:r>
            <a:r>
              <a:rPr sz="1000" spc="10" dirty="0" err="1">
                <a:solidFill>
                  <a:srgbClr val="1D1D1B"/>
                </a:solidFill>
                <a:latin typeface="Gilroy Light" panose="00000400000000000000" pitchFamily="50" charset="-52"/>
              </a:rPr>
              <a:t>трудоустроенного</a:t>
            </a: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 </a:t>
            </a:r>
            <a:b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</a:br>
            <a:r>
              <a:rPr sz="1000" spc="10" dirty="0" err="1">
                <a:solidFill>
                  <a:srgbClr val="1D1D1B"/>
                </a:solidFill>
                <a:latin typeface="Gilroy Light" panose="00000400000000000000" pitchFamily="50" charset="-52"/>
              </a:rPr>
              <a:t>по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 основному месту работы </a:t>
            </a:r>
            <a:r>
              <a:rPr sz="1000" spc="10" dirty="0" err="1">
                <a:solidFill>
                  <a:srgbClr val="1D1D1B"/>
                </a:solidFill>
                <a:latin typeface="Gilroy Light" panose="00000400000000000000" pitchFamily="50" charset="-52"/>
              </a:rPr>
              <a:t>по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 </a:t>
            </a: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трудовому договору,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 </a:t>
            </a:r>
            <a:b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</a:br>
            <a:r>
              <a:rPr sz="1000" b="1" spc="10" dirty="0" err="1">
                <a:solidFill>
                  <a:srgbClr val="FF725E"/>
                </a:solidFill>
                <a:latin typeface="Gilroy ExtraBold" panose="00000900000000000000" pitchFamily="50" charset="-52"/>
              </a:rPr>
              <a:t>заполняется</a:t>
            </a:r>
            <a:r>
              <a:rPr sz="1000" b="1" spc="10" dirty="0">
                <a:solidFill>
                  <a:srgbClr val="FF725E"/>
                </a:solidFill>
                <a:latin typeface="Gilroy ExtraBold" panose="00000900000000000000" pitchFamily="50" charset="-52"/>
              </a:rPr>
              <a:t> </a:t>
            </a:r>
            <a:r>
              <a:rPr sz="1000" b="1" spc="10" dirty="0" err="1">
                <a:solidFill>
                  <a:srgbClr val="FF725E"/>
                </a:solidFill>
                <a:latin typeface="Gilroy ExtraBold" panose="00000900000000000000" pitchFamily="50" charset="-52"/>
              </a:rPr>
              <a:t>полностью</a:t>
            </a:r>
            <a:r>
              <a:rPr sz="1000" b="1" spc="10" dirty="0">
                <a:solidFill>
                  <a:srgbClr val="FF725E"/>
                </a:solidFill>
                <a:latin typeface="Gilroy ExtraBold" panose="00000900000000000000" pitchFamily="50" charset="-52"/>
              </a:rPr>
              <a:t> 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(</a:t>
            </a:r>
            <a: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в случае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 более </a:t>
            </a:r>
            <a:r>
              <a:rPr sz="1000" spc="10" dirty="0" err="1">
                <a:solidFill>
                  <a:srgbClr val="1D1D1B"/>
                </a:solidFill>
                <a:latin typeface="Gilroy Light" panose="00000400000000000000" pitchFamily="50" charset="-52"/>
              </a:rPr>
              <a:t>одного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 </a:t>
            </a:r>
            <a:br>
              <a:rPr lang="ru-RU"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</a:br>
            <a:r>
              <a:rPr sz="1000" spc="10" dirty="0" err="1">
                <a:solidFill>
                  <a:srgbClr val="1D1D1B"/>
                </a:solidFill>
                <a:latin typeface="Gilroy Light" panose="00000400000000000000" pitchFamily="50" charset="-52"/>
              </a:rPr>
              <a:t>обучающегося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 - каждый заполняется </a:t>
            </a:r>
            <a:r>
              <a:rPr sz="1000" spc="10" dirty="0">
                <a:solidFill>
                  <a:srgbClr val="FF725E"/>
                </a:solidFill>
                <a:latin typeface="+mj-lt"/>
              </a:rPr>
              <a:t>отдельно</a:t>
            </a: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2EC91C7F-1B99-4D16-9448-0745851731B2}"/>
              </a:ext>
            </a:extLst>
          </p:cNvPr>
          <p:cNvSpPr txBox="1"/>
          <p:nvPr/>
        </p:nvSpPr>
        <p:spPr>
          <a:xfrm>
            <a:off x="9967365" y="5714915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8656A1-BCE1-4F4E-8385-D0220385F1B5}"/>
              </a:ext>
            </a:extLst>
          </p:cNvPr>
          <p:cNvSpPr txBox="1"/>
          <p:nvPr/>
        </p:nvSpPr>
        <p:spPr>
          <a:xfrm>
            <a:off x="9969722" y="4640001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6A0EFC-7784-49E0-A75A-4740953ED995}"/>
              </a:ext>
            </a:extLst>
          </p:cNvPr>
          <p:cNvSpPr txBox="1"/>
          <p:nvPr/>
        </p:nvSpPr>
        <p:spPr>
          <a:xfrm>
            <a:off x="9872701" y="2135044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26A5699-F224-4438-A0F5-A0158DB1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2" b="19051"/>
          <a:stretch/>
        </p:blipFill>
        <p:spPr>
          <a:xfrm>
            <a:off x="3837187" y="1587293"/>
            <a:ext cx="5341790" cy="5613736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sp>
        <p:nvSpPr>
          <p:cNvPr id="54" name="object 54"/>
          <p:cNvSpPr txBox="1"/>
          <p:nvPr/>
        </p:nvSpPr>
        <p:spPr>
          <a:xfrm>
            <a:off x="737272" y="5037739"/>
            <a:ext cx="3326489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Документы,</a:t>
            </a:r>
            <a:r>
              <a:rPr sz="1500" spc="-7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spc="-10" dirty="0">
                <a:solidFill>
                  <a:srgbClr val="1D1D1B"/>
                </a:solidFill>
                <a:latin typeface="+mn-lt"/>
                <a:cs typeface="Trebuchet MS"/>
              </a:rPr>
              <a:t>подтверждающие </a:t>
            </a: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право</a:t>
            </a:r>
            <a:r>
              <a:rPr sz="1500" spc="13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действовать</a:t>
            </a:r>
            <a:r>
              <a:rPr sz="1500" spc="13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от</a:t>
            </a:r>
            <a:r>
              <a:rPr sz="1500" spc="13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spc="-10" dirty="0">
                <a:solidFill>
                  <a:srgbClr val="1D1D1B"/>
                </a:solidFill>
                <a:latin typeface="+mn-lt"/>
                <a:cs typeface="Trebuchet MS"/>
              </a:rPr>
              <a:t>имени заявителя</a:t>
            </a:r>
            <a:endParaRPr sz="1500" dirty="0">
              <a:latin typeface="+mn-lt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7272" y="5956967"/>
            <a:ext cx="3247471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Предоставляется</a:t>
            </a:r>
            <a:r>
              <a:rPr sz="1500" spc="33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spc="-10" dirty="0">
                <a:solidFill>
                  <a:srgbClr val="1D1D1B"/>
                </a:solidFill>
                <a:latin typeface="+mn-lt"/>
                <a:cs typeface="Trebuchet MS"/>
              </a:rPr>
              <a:t>доверенность </a:t>
            </a: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на</a:t>
            </a:r>
            <a:r>
              <a:rPr sz="1500" spc="6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spc="-10" dirty="0">
                <a:solidFill>
                  <a:srgbClr val="1D1D1B"/>
                </a:solidFill>
                <a:latin typeface="+mn-lt"/>
                <a:cs typeface="Trebuchet MS"/>
              </a:rPr>
              <a:t>лицо,</a:t>
            </a:r>
            <a:r>
              <a:rPr sz="1500" spc="6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подающего</a:t>
            </a:r>
            <a:r>
              <a:rPr sz="1500" spc="6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spc="-10" dirty="0">
                <a:solidFill>
                  <a:srgbClr val="1D1D1B"/>
                </a:solidFill>
                <a:latin typeface="+mn-lt"/>
                <a:cs typeface="Trebuchet MS"/>
              </a:rPr>
              <a:t>заявку</a:t>
            </a:r>
            <a:endParaRPr sz="1500" dirty="0">
              <a:latin typeface="+mn-lt"/>
              <a:cs typeface="Trebuchet MS"/>
            </a:endParaRPr>
          </a:p>
          <a:p>
            <a:pPr marL="12700">
              <a:spcBef>
                <a:spcPts val="10"/>
              </a:spcBef>
            </a:pP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от</a:t>
            </a:r>
            <a:r>
              <a:rPr sz="1500" spc="1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dirty="0">
                <a:solidFill>
                  <a:srgbClr val="1D1D1B"/>
                </a:solidFill>
                <a:latin typeface="+mn-lt"/>
                <a:cs typeface="Trebuchet MS"/>
              </a:rPr>
              <a:t>имени</a:t>
            </a:r>
            <a:r>
              <a:rPr sz="1500" spc="1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500" spc="-10" dirty="0">
                <a:solidFill>
                  <a:srgbClr val="1D1D1B"/>
                </a:solidFill>
                <a:latin typeface="+mn-lt"/>
                <a:cs typeface="Trebuchet MS"/>
              </a:rPr>
              <a:t>руководителя/ИП</a:t>
            </a:r>
            <a:endParaRPr sz="1500" dirty="0">
              <a:latin typeface="+mn-lt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054248" y="2622933"/>
            <a:ext cx="2057130" cy="3236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90"/>
              </a:spcBef>
            </a:pP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</a:rPr>
              <a:t>Полное наименование юридического лица/ИП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0054248" y="5125394"/>
            <a:ext cx="2333105" cy="3236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4000"/>
              </a:lnSpc>
              <a:spcBef>
                <a:spcPts val="9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</a:defRPr>
            </a:lvl1pPr>
          </a:lstStyle>
          <a:p>
            <a:r>
              <a:rPr dirty="0"/>
              <a:t>Подпись руководителя/ИП </a:t>
            </a:r>
            <a:br>
              <a:rPr lang="ru-RU" dirty="0"/>
            </a:br>
            <a:r>
              <a:rPr dirty="0" err="1"/>
              <a:t>или</a:t>
            </a:r>
            <a:r>
              <a:rPr dirty="0"/>
              <a:t> уполномоченного лица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0059010" y="6195008"/>
            <a:ext cx="1727395" cy="3236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4000"/>
              </a:lnSpc>
              <a:spcBef>
                <a:spcPts val="9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</a:defRPr>
            </a:lvl1pPr>
          </a:lstStyle>
          <a:p>
            <a:r>
              <a:rPr dirty="0"/>
              <a:t>Печать </a:t>
            </a:r>
            <a:r>
              <a:rPr dirty="0" err="1"/>
              <a:t>организации</a:t>
            </a:r>
            <a:r>
              <a:rPr dirty="0"/>
              <a:t> </a:t>
            </a:r>
            <a:br>
              <a:rPr lang="ru-RU" dirty="0"/>
            </a:br>
            <a:r>
              <a:rPr dirty="0"/>
              <a:t>(при наличии)</a:t>
            </a:r>
          </a:p>
        </p:txBody>
      </p:sp>
      <p:sp>
        <p:nvSpPr>
          <p:cNvPr id="34" name="object 117">
            <a:extLst>
              <a:ext uri="{FF2B5EF4-FFF2-40B4-BE49-F238E27FC236}">
                <a16:creationId xmlns:a16="http://schemas.microsoft.com/office/drawing/2014/main" id="{136F85A6-9105-4F3C-81FC-CDC27D6F3FF8}"/>
              </a:ext>
            </a:extLst>
          </p:cNvPr>
          <p:cNvSpPr txBox="1">
            <a:spLocks/>
          </p:cNvSpPr>
          <p:nvPr/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№3</a:t>
            </a:r>
            <a:r>
              <a:rPr lang="ru-RU"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lang="ru-RU"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27F95D-6C26-46B4-A810-FB125737B684}"/>
              </a:ext>
            </a:extLst>
          </p:cNvPr>
          <p:cNvSpPr txBox="1"/>
          <p:nvPr/>
        </p:nvSpPr>
        <p:spPr>
          <a:xfrm>
            <a:off x="1092143" y="225056"/>
            <a:ext cx="1065932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Заявление о согласии </a:t>
            </a:r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юридического лица</a:t>
            </a:r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/ИП (претендента) </a:t>
            </a:r>
            <a:r>
              <a:rPr lang="ru-RU" sz="2000" b="1" spc="-80" dirty="0">
                <a:solidFill>
                  <a:srgbClr val="FF725E"/>
                </a:solidFill>
                <a:latin typeface="+mn-lt"/>
                <a:cs typeface="Noto Sans"/>
              </a:rPr>
              <a:t>(приложение 2 к заявке)</a:t>
            </a:r>
          </a:p>
        </p:txBody>
      </p:sp>
      <p:pic>
        <p:nvPicPr>
          <p:cNvPr id="36" name="object 21">
            <a:extLst>
              <a:ext uri="{FF2B5EF4-FFF2-40B4-BE49-F238E27FC236}">
                <a16:creationId xmlns:a16="http://schemas.microsoft.com/office/drawing/2014/main" id="{FEA9DC70-860B-4C59-A7F5-B71FCEF59A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B3631A2-C57A-4E08-B49A-146A8A00C095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38" name="object 103">
              <a:hlinkClick r:id="rId4"/>
              <a:extLst>
                <a:ext uri="{FF2B5EF4-FFF2-40B4-BE49-F238E27FC236}">
                  <a16:creationId xmlns:a16="http://schemas.microsoft.com/office/drawing/2014/main" id="{0750F79A-C3C2-469B-86D0-0064B4112587}"/>
                </a:ext>
              </a:extLst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39" name="object 104">
              <a:hlinkClick r:id="rId4"/>
              <a:extLst>
                <a:ext uri="{FF2B5EF4-FFF2-40B4-BE49-F238E27FC236}">
                  <a16:creationId xmlns:a16="http://schemas.microsoft.com/office/drawing/2014/main" id="{0CDB2F78-D2DD-44B4-9D92-359C7083D01B}"/>
                </a:ext>
              </a:extLst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CD93E9-10BA-451A-95A9-AB01F0346CC4}"/>
              </a:ext>
            </a:extLst>
          </p:cNvPr>
          <p:cNvSpPr/>
          <p:nvPr/>
        </p:nvSpPr>
        <p:spPr>
          <a:xfrm>
            <a:off x="1092143" y="581025"/>
            <a:ext cx="67214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9539" indent="-116839">
              <a:spcBef>
                <a:spcPts val="790"/>
              </a:spcBef>
              <a:buClr>
                <a:srgbClr val="EA516A"/>
              </a:buClr>
              <a:buChar char="•"/>
              <a:tabLst>
                <a:tab pos="129539" algn="l"/>
              </a:tabLst>
            </a:pPr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участие в отборе</a:t>
            </a:r>
          </a:p>
          <a:p>
            <a:pPr marL="129539" indent="-116839">
              <a:spcBef>
                <a:spcPts val="5"/>
              </a:spcBef>
              <a:buClr>
                <a:srgbClr val="EA516A"/>
              </a:buClr>
              <a:buChar char="•"/>
              <a:tabLst>
                <a:tab pos="129539" algn="l"/>
              </a:tabLst>
            </a:pPr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обработку персональных данных</a:t>
            </a:r>
          </a:p>
          <a:p>
            <a:pPr marL="129539" indent="-116839">
              <a:spcBef>
                <a:spcPts val="10"/>
              </a:spcBef>
              <a:buClr>
                <a:srgbClr val="EA516A"/>
              </a:buClr>
              <a:buChar char="•"/>
              <a:tabLst>
                <a:tab pos="129539" algn="l"/>
              </a:tabLst>
            </a:pPr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информирование</a:t>
            </a:r>
          </a:p>
        </p:txBody>
      </p:sp>
      <p:sp>
        <p:nvSpPr>
          <p:cNvPr id="42" name="object 114">
            <a:extLst>
              <a:ext uri="{FF2B5EF4-FFF2-40B4-BE49-F238E27FC236}">
                <a16:creationId xmlns:a16="http://schemas.microsoft.com/office/drawing/2014/main" id="{1AC65465-9B14-438E-B4D8-4134A4E9A98B}"/>
              </a:ext>
            </a:extLst>
          </p:cNvPr>
          <p:cNvSpPr/>
          <p:nvPr/>
        </p:nvSpPr>
        <p:spPr>
          <a:xfrm>
            <a:off x="182089" y="5080712"/>
            <a:ext cx="427864" cy="1276116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65C6CE1-5FD3-4892-BD0A-F8744F680BE0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6788201" y="6130414"/>
            <a:ext cx="3179164" cy="775211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bject 114">
            <a:extLst>
              <a:ext uri="{FF2B5EF4-FFF2-40B4-BE49-F238E27FC236}">
                <a16:creationId xmlns:a16="http://schemas.microsoft.com/office/drawing/2014/main" id="{AF82A3CE-8364-423E-A6D8-FA05EC85B2D1}"/>
              </a:ext>
            </a:extLst>
          </p:cNvPr>
          <p:cNvSpPr/>
          <p:nvPr/>
        </p:nvSpPr>
        <p:spPr>
          <a:xfrm>
            <a:off x="182089" y="2308553"/>
            <a:ext cx="427864" cy="1276116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2827F2-18DA-475C-A990-62DA192E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254931" y="6144740"/>
            <a:ext cx="423545" cy="4235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9B87F3-033D-42E2-8766-D3FB347AA2F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1497196" y="5012666"/>
            <a:ext cx="543123" cy="543123"/>
          </a:xfrm>
          <a:prstGeom prst="rect">
            <a:avLst/>
          </a:prstGeom>
        </p:spPr>
      </p:pic>
      <p:sp>
        <p:nvSpPr>
          <p:cNvPr id="76" name="object 31">
            <a:extLst>
              <a:ext uri="{FF2B5EF4-FFF2-40B4-BE49-F238E27FC236}">
                <a16:creationId xmlns:a16="http://schemas.microsoft.com/office/drawing/2014/main" id="{6054B3C0-5590-4D3D-9025-C9E41B0EECC2}"/>
              </a:ext>
            </a:extLst>
          </p:cNvPr>
          <p:cNvSpPr/>
          <p:nvPr/>
        </p:nvSpPr>
        <p:spPr>
          <a:xfrm rot="19746847" flipH="1">
            <a:off x="6636476" y="5660714"/>
            <a:ext cx="3550922" cy="389810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D32C882-69B0-43F6-8210-83E05E80FAB8}"/>
              </a:ext>
            </a:extLst>
          </p:cNvPr>
          <p:cNvCxnSpPr>
            <a:cxnSpLocks/>
          </p:cNvCxnSpPr>
          <p:nvPr/>
        </p:nvCxnSpPr>
        <p:spPr>
          <a:xfrm flipH="1">
            <a:off x="6421807" y="2738863"/>
            <a:ext cx="3545558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bject 57"/>
          <p:cNvSpPr txBox="1"/>
          <p:nvPr/>
        </p:nvSpPr>
        <p:spPr>
          <a:xfrm>
            <a:off x="305377" y="3271756"/>
            <a:ext cx="3326489" cy="4778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sz="15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Оформляется</a:t>
            </a:r>
            <a:r>
              <a:rPr sz="1500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 </a:t>
            </a:r>
            <a:r>
              <a:rPr sz="15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на </a:t>
            </a:r>
            <a:r>
              <a:rPr sz="1500" b="1" spc="-5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бланке</a:t>
            </a:r>
            <a:r>
              <a:rPr sz="1500" b="1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 </a:t>
            </a:r>
            <a:r>
              <a:rPr sz="1500" b="1" spc="-6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претендента</a:t>
            </a:r>
            <a:r>
              <a:rPr sz="15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 </a:t>
            </a:r>
            <a:r>
              <a:rPr sz="15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(при</a:t>
            </a:r>
            <a:r>
              <a:rPr sz="15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 </a:t>
            </a:r>
            <a:r>
              <a:rPr sz="15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наличии)</a:t>
            </a:r>
            <a:endParaRPr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862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290B2F-FC51-4DD8-B258-33E70255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839298" y="5414433"/>
            <a:ext cx="543123" cy="5431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177CF62-32BC-4840-B419-970C17034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1" b="36845"/>
          <a:stretch/>
        </p:blipFill>
        <p:spPr>
          <a:xfrm>
            <a:off x="251190" y="2612672"/>
            <a:ext cx="5341790" cy="4292953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70800-9347-4AF2-86C3-F2E567F37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67" b="36769"/>
          <a:stretch/>
        </p:blipFill>
        <p:spPr>
          <a:xfrm>
            <a:off x="7607858" y="2562421"/>
            <a:ext cx="5065761" cy="4292957"/>
          </a:xfrm>
          <a:prstGeom prst="rect">
            <a:avLst/>
          </a:prstGeom>
          <a:ln>
            <a:noFill/>
          </a:ln>
          <a:effectLst>
            <a:outerShdw blurRad="190500" dist="139700" dir="972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sp>
        <p:nvSpPr>
          <p:cNvPr id="31" name="object 31"/>
          <p:cNvSpPr/>
          <p:nvPr/>
        </p:nvSpPr>
        <p:spPr>
          <a:xfrm>
            <a:off x="3293270" y="5500160"/>
            <a:ext cx="2777921" cy="473361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40241" y="5988306"/>
            <a:ext cx="404495" cy="464184"/>
          </a:xfrm>
          <a:custGeom>
            <a:avLst/>
            <a:gdLst/>
            <a:ahLst/>
            <a:cxnLst/>
            <a:rect l="l" t="t" r="r" b="b"/>
            <a:pathLst>
              <a:path w="404495" h="464185">
                <a:moveTo>
                  <a:pt x="262940" y="0"/>
                </a:moveTo>
                <a:lnTo>
                  <a:pt x="138506" y="0"/>
                </a:lnTo>
                <a:lnTo>
                  <a:pt x="0" y="363474"/>
                </a:lnTo>
                <a:lnTo>
                  <a:pt x="0" y="395122"/>
                </a:lnTo>
                <a:lnTo>
                  <a:pt x="229196" y="395122"/>
                </a:lnTo>
                <a:lnTo>
                  <a:pt x="229196" y="464019"/>
                </a:lnTo>
                <a:lnTo>
                  <a:pt x="350113" y="464019"/>
                </a:lnTo>
                <a:lnTo>
                  <a:pt x="350113" y="395122"/>
                </a:lnTo>
                <a:lnTo>
                  <a:pt x="404253" y="395122"/>
                </a:lnTo>
                <a:lnTo>
                  <a:pt x="404253" y="293878"/>
                </a:lnTo>
                <a:lnTo>
                  <a:pt x="350113" y="293878"/>
                </a:lnTo>
                <a:lnTo>
                  <a:pt x="350113" y="179984"/>
                </a:lnTo>
                <a:lnTo>
                  <a:pt x="186842" y="222326"/>
                </a:lnTo>
                <a:lnTo>
                  <a:pt x="229196" y="293878"/>
                </a:lnTo>
                <a:lnTo>
                  <a:pt x="149745" y="293878"/>
                </a:lnTo>
                <a:lnTo>
                  <a:pt x="262940" y="0"/>
                </a:lnTo>
                <a:close/>
              </a:path>
            </a:pathLst>
          </a:custGeom>
          <a:solidFill>
            <a:srgbClr val="1D1D1B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36937" y="3008319"/>
            <a:ext cx="211454" cy="428625"/>
          </a:xfrm>
          <a:custGeom>
            <a:avLst/>
            <a:gdLst/>
            <a:ahLst/>
            <a:cxnLst/>
            <a:rect l="l" t="t" r="r" b="b"/>
            <a:pathLst>
              <a:path w="211454" h="428625">
                <a:moveTo>
                  <a:pt x="210858" y="0"/>
                </a:moveTo>
                <a:lnTo>
                  <a:pt x="175171" y="0"/>
                </a:lnTo>
                <a:lnTo>
                  <a:pt x="0" y="57746"/>
                </a:lnTo>
                <a:lnTo>
                  <a:pt x="26606" y="156362"/>
                </a:lnTo>
                <a:lnTo>
                  <a:pt x="99263" y="132346"/>
                </a:lnTo>
                <a:lnTo>
                  <a:pt x="99263" y="428193"/>
                </a:lnTo>
                <a:lnTo>
                  <a:pt x="210858" y="428193"/>
                </a:lnTo>
                <a:lnTo>
                  <a:pt x="210858" y="0"/>
                </a:lnTo>
                <a:close/>
              </a:path>
            </a:pathLst>
          </a:custGeom>
          <a:solidFill>
            <a:srgbClr val="1D1D1B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19932" y="3928734"/>
            <a:ext cx="327660" cy="436880"/>
          </a:xfrm>
          <a:custGeom>
            <a:avLst/>
            <a:gdLst/>
            <a:ahLst/>
            <a:cxnLst/>
            <a:rect l="l" t="t" r="r" b="b"/>
            <a:pathLst>
              <a:path w="327660" h="436879">
                <a:moveTo>
                  <a:pt x="162191" y="0"/>
                </a:moveTo>
                <a:lnTo>
                  <a:pt x="99013" y="10309"/>
                </a:lnTo>
                <a:lnTo>
                  <a:pt x="47028" y="43802"/>
                </a:lnTo>
                <a:lnTo>
                  <a:pt x="12560" y="91892"/>
                </a:lnTo>
                <a:lnTo>
                  <a:pt x="1943" y="145973"/>
                </a:lnTo>
                <a:lnTo>
                  <a:pt x="2226" y="155308"/>
                </a:lnTo>
                <a:lnTo>
                  <a:pt x="3076" y="164474"/>
                </a:lnTo>
                <a:lnTo>
                  <a:pt x="4493" y="173473"/>
                </a:lnTo>
                <a:lnTo>
                  <a:pt x="6476" y="182308"/>
                </a:lnTo>
                <a:lnTo>
                  <a:pt x="118719" y="182308"/>
                </a:lnTo>
                <a:lnTo>
                  <a:pt x="117586" y="174931"/>
                </a:lnTo>
                <a:lnTo>
                  <a:pt x="116776" y="167714"/>
                </a:lnTo>
                <a:lnTo>
                  <a:pt x="122874" y="123601"/>
                </a:lnTo>
                <a:lnTo>
                  <a:pt x="160235" y="102514"/>
                </a:lnTo>
                <a:lnTo>
                  <a:pt x="169806" y="103324"/>
                </a:lnTo>
                <a:lnTo>
                  <a:pt x="201920" y="130895"/>
                </a:lnTo>
                <a:lnTo>
                  <a:pt x="205003" y="151168"/>
                </a:lnTo>
                <a:lnTo>
                  <a:pt x="201798" y="171684"/>
                </a:lnTo>
                <a:lnTo>
                  <a:pt x="192187" y="194311"/>
                </a:lnTo>
                <a:lnTo>
                  <a:pt x="176173" y="219046"/>
                </a:lnTo>
                <a:lnTo>
                  <a:pt x="153758" y="245884"/>
                </a:lnTo>
                <a:lnTo>
                  <a:pt x="0" y="413918"/>
                </a:lnTo>
                <a:lnTo>
                  <a:pt x="0" y="436626"/>
                </a:lnTo>
                <a:lnTo>
                  <a:pt x="327621" y="435978"/>
                </a:lnTo>
                <a:lnTo>
                  <a:pt x="327621" y="342557"/>
                </a:lnTo>
                <a:lnTo>
                  <a:pt x="195275" y="342557"/>
                </a:lnTo>
                <a:lnTo>
                  <a:pt x="225767" y="310769"/>
                </a:lnTo>
                <a:lnTo>
                  <a:pt x="268258" y="262356"/>
                </a:lnTo>
                <a:lnTo>
                  <a:pt x="297129" y="220916"/>
                </a:lnTo>
                <a:lnTo>
                  <a:pt x="313674" y="181906"/>
                </a:lnTo>
                <a:lnTo>
                  <a:pt x="319189" y="140792"/>
                </a:lnTo>
                <a:lnTo>
                  <a:pt x="316370" y="111878"/>
                </a:lnTo>
                <a:lnTo>
                  <a:pt x="293825" y="61603"/>
                </a:lnTo>
                <a:lnTo>
                  <a:pt x="250193" y="22631"/>
                </a:lnTo>
                <a:lnTo>
                  <a:pt x="194238" y="2514"/>
                </a:lnTo>
                <a:lnTo>
                  <a:pt x="162191" y="0"/>
                </a:lnTo>
                <a:close/>
              </a:path>
            </a:pathLst>
          </a:custGeom>
          <a:solidFill>
            <a:srgbClr val="1D1D1B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18625" y="5017989"/>
            <a:ext cx="330835" cy="436245"/>
          </a:xfrm>
          <a:custGeom>
            <a:avLst/>
            <a:gdLst/>
            <a:ahLst/>
            <a:cxnLst/>
            <a:rect l="l" t="t" r="r" b="b"/>
            <a:pathLst>
              <a:path w="330835" h="436245">
                <a:moveTo>
                  <a:pt x="323735" y="0"/>
                </a:moveTo>
                <a:lnTo>
                  <a:pt x="35039" y="0"/>
                </a:lnTo>
                <a:lnTo>
                  <a:pt x="35039" y="100558"/>
                </a:lnTo>
                <a:lnTo>
                  <a:pt x="157010" y="100558"/>
                </a:lnTo>
                <a:lnTo>
                  <a:pt x="81102" y="213448"/>
                </a:lnTo>
                <a:lnTo>
                  <a:pt x="81102" y="241985"/>
                </a:lnTo>
                <a:lnTo>
                  <a:pt x="142074" y="241985"/>
                </a:lnTo>
                <a:lnTo>
                  <a:pt x="174436" y="244745"/>
                </a:lnTo>
                <a:lnTo>
                  <a:pt x="197550" y="253020"/>
                </a:lnTo>
                <a:lnTo>
                  <a:pt x="211417" y="266808"/>
                </a:lnTo>
                <a:lnTo>
                  <a:pt x="216039" y="286105"/>
                </a:lnTo>
                <a:lnTo>
                  <a:pt x="215046" y="296547"/>
                </a:lnTo>
                <a:lnTo>
                  <a:pt x="181733" y="330301"/>
                </a:lnTo>
                <a:lnTo>
                  <a:pt x="158305" y="333463"/>
                </a:lnTo>
                <a:lnTo>
                  <a:pt x="146358" y="332673"/>
                </a:lnTo>
                <a:lnTo>
                  <a:pt x="105849" y="313456"/>
                </a:lnTo>
                <a:lnTo>
                  <a:pt x="77203" y="278968"/>
                </a:lnTo>
                <a:lnTo>
                  <a:pt x="0" y="333463"/>
                </a:lnTo>
                <a:lnTo>
                  <a:pt x="27244" y="376289"/>
                </a:lnTo>
                <a:lnTo>
                  <a:pt x="64871" y="408724"/>
                </a:lnTo>
                <a:lnTo>
                  <a:pt x="110774" y="429166"/>
                </a:lnTo>
                <a:lnTo>
                  <a:pt x="162839" y="435978"/>
                </a:lnTo>
                <a:lnTo>
                  <a:pt x="196798" y="433282"/>
                </a:lnTo>
                <a:lnTo>
                  <a:pt x="256324" y="411712"/>
                </a:lnTo>
                <a:lnTo>
                  <a:pt x="303034" y="369945"/>
                </a:lnTo>
                <a:lnTo>
                  <a:pt x="327203" y="316257"/>
                </a:lnTo>
                <a:lnTo>
                  <a:pt x="330225" y="285457"/>
                </a:lnTo>
                <a:lnTo>
                  <a:pt x="328644" y="263446"/>
                </a:lnTo>
                <a:lnTo>
                  <a:pt x="315995" y="223546"/>
                </a:lnTo>
                <a:lnTo>
                  <a:pt x="291303" y="189645"/>
                </a:lnTo>
                <a:lnTo>
                  <a:pt x="258214" y="164662"/>
                </a:lnTo>
                <a:lnTo>
                  <a:pt x="238747" y="155702"/>
                </a:lnTo>
                <a:lnTo>
                  <a:pt x="323735" y="29184"/>
                </a:lnTo>
                <a:lnTo>
                  <a:pt x="323735" y="0"/>
                </a:lnTo>
                <a:close/>
              </a:path>
            </a:pathLst>
          </a:custGeom>
          <a:solidFill>
            <a:srgbClr val="1D1D1B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222049" y="429093"/>
            <a:ext cx="4266641" cy="2471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Все</a:t>
            </a:r>
            <a:r>
              <a:rPr sz="16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письма</a:t>
            </a:r>
            <a:r>
              <a:rPr sz="16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заполняются 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по</a:t>
            </a:r>
            <a:r>
              <a:rPr sz="16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шаблону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Noto San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607857" y="1093378"/>
            <a:ext cx="5836681" cy="1376018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(п</a:t>
            </a:r>
            <a:r>
              <a:rPr sz="1600" b="1" spc="-80" dirty="0" err="1">
                <a:solidFill>
                  <a:srgbClr val="FF725E"/>
                </a:solidFill>
                <a:latin typeface="+mn-lt"/>
              </a:rPr>
              <a:t>риложение</a:t>
            </a:r>
            <a:r>
              <a:rPr sz="1600" b="1" spc="-80" dirty="0">
                <a:solidFill>
                  <a:srgbClr val="FF725E"/>
                </a:solidFill>
                <a:latin typeface="+mn-lt"/>
              </a:rPr>
              <a:t> 4 к </a:t>
            </a:r>
            <a:r>
              <a:rPr sz="1600" b="1" spc="-80" dirty="0" err="1">
                <a:solidFill>
                  <a:srgbClr val="FF725E"/>
                </a:solidFill>
                <a:latin typeface="+mn-lt"/>
              </a:rPr>
              <a:t>заявке</a:t>
            </a: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)</a:t>
            </a:r>
            <a:endParaRPr sz="1600" b="1" spc="-80" dirty="0">
              <a:solidFill>
                <a:srgbClr val="FF725E"/>
              </a:solidFill>
              <a:latin typeface="+mn-lt"/>
            </a:endParaRPr>
          </a:p>
          <a:p>
            <a:pPr marL="12700" marR="5080">
              <a:spcBef>
                <a:spcPts val="450"/>
              </a:spcBef>
            </a:pP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 отсутствии </a:t>
            </a:r>
            <a:r>
              <a:rPr sz="1600" b="1" spc="-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проведения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процедур </a:t>
            </a:r>
            <a:r>
              <a:rPr sz="1600" b="1" spc="-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реорганизации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b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sz="1600" b="1" spc="-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ликвидации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банкротства, </a:t>
            </a:r>
            <a:r>
              <a:rPr sz="1600" b="1" spc="-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приостановления</a:t>
            </a: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1600" b="1" spc="-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деятельности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/прекращения осуществления </a:t>
            </a:r>
            <a:r>
              <a:rPr sz="1600" b="1" spc="-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деятельности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качестве ИП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848291" y="3326079"/>
            <a:ext cx="1600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Оформление</a:t>
            </a:r>
            <a:endParaRPr sz="1050" dirty="0">
              <a:latin typeface="+mn-lt"/>
              <a:cs typeface="Trebuchet MS"/>
            </a:endParaRPr>
          </a:p>
          <a:p>
            <a:pPr marL="12065" marR="5080" indent="-635" algn="ctr"/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на</a:t>
            </a:r>
            <a:r>
              <a:rPr sz="1050" spc="-3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20" dirty="0">
                <a:solidFill>
                  <a:srgbClr val="1D1D1B"/>
                </a:solidFill>
                <a:latin typeface="+mn-lt"/>
                <a:cs typeface="Trebuchet MS"/>
              </a:rPr>
              <a:t>официальном</a:t>
            </a:r>
            <a:r>
              <a:rPr sz="1050" spc="-3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бланке </a:t>
            </a:r>
            <a:r>
              <a:rPr sz="1050" spc="-10" dirty="0" err="1">
                <a:solidFill>
                  <a:srgbClr val="1D1D1B"/>
                </a:solidFill>
                <a:latin typeface="+mn-lt"/>
                <a:cs typeface="Trebuchet MS"/>
              </a:rPr>
              <a:t>претендента</a:t>
            </a:r>
            <a:r>
              <a:rPr sz="1050" spc="-4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br>
              <a:rPr lang="ru-RU" sz="1050" spc="-45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(при</a:t>
            </a:r>
            <a:r>
              <a:rPr sz="1050" spc="-4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35" dirty="0">
                <a:solidFill>
                  <a:srgbClr val="1D1D1B"/>
                </a:solidFill>
                <a:latin typeface="+mn-lt"/>
                <a:cs typeface="Trebuchet MS"/>
              </a:rPr>
              <a:t>наличии)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83860" y="4269745"/>
            <a:ext cx="1636395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285115" algn="ctr">
              <a:spcBef>
                <a:spcPts val="100"/>
              </a:spcBef>
            </a:pP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Полное наименование</a:t>
            </a:r>
            <a:endParaRPr sz="1050" dirty="0">
              <a:latin typeface="+mn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юридического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лица/ИП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813753" y="5273281"/>
            <a:ext cx="16363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875" algn="ctr">
              <a:spcBef>
                <a:spcPts val="100"/>
              </a:spcBef>
            </a:pP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Подпись</a:t>
            </a:r>
            <a:r>
              <a:rPr sz="1050" spc="-1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руководителя/ИП </a:t>
            </a:r>
            <a:br>
              <a:rPr lang="ru-RU" sz="1050" spc="-10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sz="1050" spc="-35" dirty="0" err="1">
                <a:solidFill>
                  <a:srgbClr val="1D1D1B"/>
                </a:solidFill>
                <a:latin typeface="+mn-lt"/>
                <a:cs typeface="Trebuchet MS"/>
              </a:rPr>
              <a:t>или</a:t>
            </a:r>
            <a:r>
              <a:rPr sz="1050" spc="-2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уполномоченного</a:t>
            </a:r>
            <a:r>
              <a:rPr sz="1050" spc="-20" dirty="0">
                <a:solidFill>
                  <a:srgbClr val="1D1D1B"/>
                </a:solidFill>
                <a:latin typeface="+mn-lt"/>
                <a:cs typeface="Trebuchet MS"/>
              </a:rPr>
              <a:t> лица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47032" y="6307076"/>
            <a:ext cx="1199515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algn="ctr">
              <a:spcBef>
                <a:spcPts val="100"/>
              </a:spcBef>
            </a:pPr>
            <a:r>
              <a:rPr sz="1050" dirty="0" err="1">
                <a:solidFill>
                  <a:srgbClr val="1D1D1B"/>
                </a:solidFill>
                <a:latin typeface="+mn-lt"/>
                <a:cs typeface="Trebuchet MS"/>
              </a:rPr>
              <a:t>Печать</a:t>
            </a:r>
            <a:r>
              <a:rPr lang="ru-RU" sz="1050" spc="-7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 err="1">
                <a:solidFill>
                  <a:srgbClr val="1D1D1B"/>
                </a:solidFill>
                <a:latin typeface="+mn-lt"/>
                <a:cs typeface="Trebuchet MS"/>
              </a:rPr>
              <a:t>организации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(при</a:t>
            </a:r>
            <a:r>
              <a:rPr sz="1050" spc="-7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наличии)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3293A5-543E-480B-BB6A-E15785B6C588}"/>
              </a:ext>
            </a:extLst>
          </p:cNvPr>
          <p:cNvSpPr txBox="1"/>
          <p:nvPr/>
        </p:nvSpPr>
        <p:spPr>
          <a:xfrm>
            <a:off x="1092142" y="225056"/>
            <a:ext cx="273452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Гарантийные письма</a:t>
            </a:r>
            <a:endParaRPr lang="ru-RU" sz="2000" b="1" spc="-80" dirty="0">
              <a:solidFill>
                <a:srgbClr val="FF725E"/>
              </a:solidFill>
              <a:latin typeface="+mn-lt"/>
            </a:endParaRPr>
          </a:p>
        </p:txBody>
      </p:sp>
      <p:pic>
        <p:nvPicPr>
          <p:cNvPr id="43" name="object 21">
            <a:extLst>
              <a:ext uri="{FF2B5EF4-FFF2-40B4-BE49-F238E27FC236}">
                <a16:creationId xmlns:a16="http://schemas.microsoft.com/office/drawing/2014/main" id="{33480A4B-D786-4B65-97BA-E57A3C90421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BC2A9C7-4F29-43F1-9ABA-ABE81123D6A9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45" name="object 103">
              <a:hlinkClick r:id="rId6"/>
              <a:extLst>
                <a:ext uri="{FF2B5EF4-FFF2-40B4-BE49-F238E27FC236}">
                  <a16:creationId xmlns:a16="http://schemas.microsoft.com/office/drawing/2014/main" id="{26C98B80-B7B9-4299-8B3D-A29C2BB76B04}"/>
                </a:ext>
              </a:extLst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46" name="object 104">
              <a:hlinkClick r:id="rId6"/>
              <a:extLst>
                <a:ext uri="{FF2B5EF4-FFF2-40B4-BE49-F238E27FC236}">
                  <a16:creationId xmlns:a16="http://schemas.microsoft.com/office/drawing/2014/main" id="{FE047DE8-0C27-4965-AB66-B50163B18826}"/>
                </a:ext>
              </a:extLst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sp>
        <p:nvSpPr>
          <p:cNvPr id="47" name="object 114">
            <a:extLst>
              <a:ext uri="{FF2B5EF4-FFF2-40B4-BE49-F238E27FC236}">
                <a16:creationId xmlns:a16="http://schemas.microsoft.com/office/drawing/2014/main" id="{66C82EAD-5DEA-494A-A7F3-5A116A41CBC9}"/>
              </a:ext>
            </a:extLst>
          </p:cNvPr>
          <p:cNvSpPr/>
          <p:nvPr/>
        </p:nvSpPr>
        <p:spPr>
          <a:xfrm>
            <a:off x="4891553" y="128552"/>
            <a:ext cx="280108" cy="835430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CE065AB-28A6-40B3-9BB8-28A12FDE1459}"/>
              </a:ext>
            </a:extLst>
          </p:cNvPr>
          <p:cNvSpPr/>
          <p:nvPr/>
        </p:nvSpPr>
        <p:spPr>
          <a:xfrm>
            <a:off x="245269" y="1156985"/>
            <a:ext cx="6721475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(приложение 3 к заявке)</a:t>
            </a:r>
          </a:p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 отсутствии нарушений обязательств, </a:t>
            </a:r>
            <a:b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предусмотренных договорами о предоставлении бюджетных средств в течение последних трех лет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1337D7C1-8995-46E5-9CBB-0CBC063E320B}"/>
              </a:ext>
            </a:extLst>
          </p:cNvPr>
          <p:cNvCxnSpPr>
            <a:cxnSpLocks/>
          </p:cNvCxnSpPr>
          <p:nvPr/>
        </p:nvCxnSpPr>
        <p:spPr>
          <a:xfrm flipH="1" flipV="1">
            <a:off x="4087941" y="3582118"/>
            <a:ext cx="1760350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E7E8B8-1F03-4BBD-8EA4-69508690B08E}"/>
              </a:ext>
            </a:extLst>
          </p:cNvPr>
          <p:cNvCxnSpPr>
            <a:cxnSpLocks/>
          </p:cNvCxnSpPr>
          <p:nvPr/>
        </p:nvCxnSpPr>
        <p:spPr>
          <a:xfrm>
            <a:off x="7448491" y="3597289"/>
            <a:ext cx="1864578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780A290-F7CC-48C1-9F69-A22A7748946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6952373" y="6482177"/>
            <a:ext cx="395481" cy="395481"/>
          </a:xfrm>
          <a:prstGeom prst="rect">
            <a:avLst/>
          </a:prstGeom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EDC7B6AE-216C-4387-B225-21278FF67F8C}"/>
              </a:ext>
            </a:extLst>
          </p:cNvPr>
          <p:cNvCxnSpPr>
            <a:cxnSpLocks/>
          </p:cNvCxnSpPr>
          <p:nvPr/>
        </p:nvCxnSpPr>
        <p:spPr>
          <a:xfrm flipH="1" flipV="1">
            <a:off x="3826669" y="4546522"/>
            <a:ext cx="2255154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0031C150-7DCC-491E-8E98-02442AF845D9}"/>
              </a:ext>
            </a:extLst>
          </p:cNvPr>
          <p:cNvCxnSpPr>
            <a:cxnSpLocks/>
          </p:cNvCxnSpPr>
          <p:nvPr/>
        </p:nvCxnSpPr>
        <p:spPr>
          <a:xfrm>
            <a:off x="7110859" y="4546522"/>
            <a:ext cx="2045460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bject 31">
            <a:extLst>
              <a:ext uri="{FF2B5EF4-FFF2-40B4-BE49-F238E27FC236}">
                <a16:creationId xmlns:a16="http://schemas.microsoft.com/office/drawing/2014/main" id="{69B8C2D6-938F-4C4A-A4CC-083CE3CC607C}"/>
              </a:ext>
            </a:extLst>
          </p:cNvPr>
          <p:cNvSpPr/>
          <p:nvPr/>
        </p:nvSpPr>
        <p:spPr>
          <a:xfrm flipH="1">
            <a:off x="7406817" y="5510926"/>
            <a:ext cx="3049250" cy="758946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1">
            <a:extLst>
              <a:ext uri="{FF2B5EF4-FFF2-40B4-BE49-F238E27FC236}">
                <a16:creationId xmlns:a16="http://schemas.microsoft.com/office/drawing/2014/main" id="{9B43EE80-4933-484E-828A-047E774D6AB2}"/>
              </a:ext>
            </a:extLst>
          </p:cNvPr>
          <p:cNvSpPr/>
          <p:nvPr/>
        </p:nvSpPr>
        <p:spPr>
          <a:xfrm flipV="1">
            <a:off x="3293270" y="6216947"/>
            <a:ext cx="2884246" cy="337029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1">
            <a:extLst>
              <a:ext uri="{FF2B5EF4-FFF2-40B4-BE49-F238E27FC236}">
                <a16:creationId xmlns:a16="http://schemas.microsoft.com/office/drawing/2014/main" id="{9AEF3978-306B-4251-A879-180FC8806A6F}"/>
              </a:ext>
            </a:extLst>
          </p:cNvPr>
          <p:cNvSpPr/>
          <p:nvPr/>
        </p:nvSpPr>
        <p:spPr>
          <a:xfrm flipH="1" flipV="1">
            <a:off x="7341781" y="6583440"/>
            <a:ext cx="3114284" cy="45719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7">
            <a:extLst>
              <a:ext uri="{FF2B5EF4-FFF2-40B4-BE49-F238E27FC236}">
                <a16:creationId xmlns:a16="http://schemas.microsoft.com/office/drawing/2014/main" id="{005C2E5F-C4F2-41A9-B17A-E0494F9C2E49}"/>
              </a:ext>
            </a:extLst>
          </p:cNvPr>
          <p:cNvSpPr txBox="1">
            <a:spLocks/>
          </p:cNvSpPr>
          <p:nvPr/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№4</a:t>
            </a:r>
            <a:r>
              <a:rPr lang="ru-RU"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lang="ru-RU"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F1449-41EB-44C9-A057-AFE55EA9A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77"/>
          <a:stretch/>
        </p:blipFill>
        <p:spPr>
          <a:xfrm>
            <a:off x="471456" y="2257425"/>
            <a:ext cx="5280660" cy="4667978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5052B-5C3D-4219-83B1-396B9A41C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7" r="3951" b="19966"/>
          <a:stretch/>
        </p:blipFill>
        <p:spPr>
          <a:xfrm>
            <a:off x="7636452" y="2296860"/>
            <a:ext cx="5405646" cy="4567251"/>
          </a:xfrm>
          <a:prstGeom prst="rect">
            <a:avLst/>
          </a:prstGeom>
          <a:ln>
            <a:noFill/>
          </a:ln>
          <a:effectLst>
            <a:outerShdw blurRad="190500" dist="139700" dir="972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290B2F-FC51-4DD8-B258-33E70255F97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845722" y="4914876"/>
            <a:ext cx="543123" cy="543123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6436937" y="3083604"/>
            <a:ext cx="211454" cy="428625"/>
          </a:xfrm>
          <a:custGeom>
            <a:avLst/>
            <a:gdLst/>
            <a:ahLst/>
            <a:cxnLst/>
            <a:rect l="l" t="t" r="r" b="b"/>
            <a:pathLst>
              <a:path w="211454" h="428625">
                <a:moveTo>
                  <a:pt x="210858" y="0"/>
                </a:moveTo>
                <a:lnTo>
                  <a:pt x="175171" y="0"/>
                </a:lnTo>
                <a:lnTo>
                  <a:pt x="0" y="57746"/>
                </a:lnTo>
                <a:lnTo>
                  <a:pt x="26606" y="156362"/>
                </a:lnTo>
                <a:lnTo>
                  <a:pt x="99263" y="132346"/>
                </a:lnTo>
                <a:lnTo>
                  <a:pt x="99263" y="428193"/>
                </a:lnTo>
                <a:lnTo>
                  <a:pt x="210858" y="428193"/>
                </a:lnTo>
                <a:lnTo>
                  <a:pt x="210858" y="0"/>
                </a:lnTo>
                <a:close/>
              </a:path>
            </a:pathLst>
          </a:custGeom>
          <a:solidFill>
            <a:srgbClr val="1D1D1B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636452" y="1085891"/>
            <a:ext cx="5729602" cy="1129796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(п</a:t>
            </a:r>
            <a:r>
              <a:rPr sz="1600" b="1" spc="-80" dirty="0" err="1">
                <a:solidFill>
                  <a:srgbClr val="FF725E"/>
                </a:solidFill>
                <a:latin typeface="+mn-lt"/>
              </a:rPr>
              <a:t>риложение</a:t>
            </a:r>
            <a:r>
              <a:rPr sz="1600" b="1" spc="-80" dirty="0">
                <a:solidFill>
                  <a:srgbClr val="FF725E"/>
                </a:solidFill>
                <a:latin typeface="+mn-lt"/>
              </a:rPr>
              <a:t> </a:t>
            </a: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6</a:t>
            </a:r>
            <a:r>
              <a:rPr sz="1600" b="1" spc="-80" dirty="0">
                <a:solidFill>
                  <a:srgbClr val="FF725E"/>
                </a:solidFill>
                <a:latin typeface="+mn-lt"/>
              </a:rPr>
              <a:t> к </a:t>
            </a:r>
            <a:r>
              <a:rPr sz="1600" b="1" spc="-80" dirty="0" err="1">
                <a:solidFill>
                  <a:srgbClr val="FF725E"/>
                </a:solidFill>
                <a:latin typeface="+mn-lt"/>
              </a:rPr>
              <a:t>заявке</a:t>
            </a: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)</a:t>
            </a:r>
            <a:endParaRPr sz="1600" b="1" spc="-80" dirty="0">
              <a:solidFill>
                <a:srgbClr val="FF725E"/>
              </a:solidFill>
              <a:latin typeface="+mn-lt"/>
            </a:endParaRPr>
          </a:p>
          <a:p>
            <a:pPr marL="12700" marR="5080">
              <a:spcBef>
                <a:spcPts val="450"/>
              </a:spcBef>
            </a:pP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 наличии обязательства обучающегося осуществлять непрерывную трудовую деятельность у претендента </a:t>
            </a:r>
            <a:b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 менее 12 календарных месяцев</a:t>
            </a:r>
          </a:p>
        </p:txBody>
      </p:sp>
      <p:sp>
        <p:nvSpPr>
          <p:cNvPr id="41" name="object 117">
            <a:extLst>
              <a:ext uri="{FF2B5EF4-FFF2-40B4-BE49-F238E27FC236}">
                <a16:creationId xmlns:a16="http://schemas.microsoft.com/office/drawing/2014/main" id="{C2461925-D540-4A27-B948-13B6069B8EE2}"/>
              </a:ext>
            </a:extLst>
          </p:cNvPr>
          <p:cNvSpPr txBox="1">
            <a:spLocks/>
          </p:cNvSpPr>
          <p:nvPr/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№5</a:t>
            </a:r>
            <a:r>
              <a:rPr lang="ru-RU"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lang="ru-RU"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3293A5-543E-480B-BB6A-E15785B6C588}"/>
              </a:ext>
            </a:extLst>
          </p:cNvPr>
          <p:cNvSpPr txBox="1"/>
          <p:nvPr/>
        </p:nvSpPr>
        <p:spPr>
          <a:xfrm>
            <a:off x="1092142" y="232097"/>
            <a:ext cx="273452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Гарантийные письма</a:t>
            </a:r>
            <a:endParaRPr lang="ru-RU" sz="2000" b="1" spc="-80" dirty="0">
              <a:solidFill>
                <a:srgbClr val="FF725E"/>
              </a:solidFill>
              <a:latin typeface="+mn-lt"/>
            </a:endParaRPr>
          </a:p>
        </p:txBody>
      </p:sp>
      <p:pic>
        <p:nvPicPr>
          <p:cNvPr id="43" name="object 21">
            <a:extLst>
              <a:ext uri="{FF2B5EF4-FFF2-40B4-BE49-F238E27FC236}">
                <a16:creationId xmlns:a16="http://schemas.microsoft.com/office/drawing/2014/main" id="{33480A4B-D786-4B65-97BA-E57A3C90421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BC2A9C7-4F29-43F1-9ABA-ABE81123D6A9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45" name="object 103">
              <a:hlinkClick r:id="rId6"/>
              <a:extLst>
                <a:ext uri="{FF2B5EF4-FFF2-40B4-BE49-F238E27FC236}">
                  <a16:creationId xmlns:a16="http://schemas.microsoft.com/office/drawing/2014/main" id="{26C98B80-B7B9-4299-8B3D-A29C2BB76B04}"/>
                </a:ext>
              </a:extLst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46" name="object 104">
              <a:hlinkClick r:id="rId6"/>
              <a:extLst>
                <a:ext uri="{FF2B5EF4-FFF2-40B4-BE49-F238E27FC236}">
                  <a16:creationId xmlns:a16="http://schemas.microsoft.com/office/drawing/2014/main" id="{FE047DE8-0C27-4965-AB66-B50163B18826}"/>
                </a:ext>
              </a:extLst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sp>
        <p:nvSpPr>
          <p:cNvPr id="47" name="object 114">
            <a:extLst>
              <a:ext uri="{FF2B5EF4-FFF2-40B4-BE49-F238E27FC236}">
                <a16:creationId xmlns:a16="http://schemas.microsoft.com/office/drawing/2014/main" id="{66C82EAD-5DEA-494A-A7F3-5A116A41CBC9}"/>
              </a:ext>
            </a:extLst>
          </p:cNvPr>
          <p:cNvSpPr/>
          <p:nvPr/>
        </p:nvSpPr>
        <p:spPr>
          <a:xfrm>
            <a:off x="4891553" y="128552"/>
            <a:ext cx="280108" cy="835430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CE065AB-28A6-40B3-9BB8-28A12FDE1459}"/>
              </a:ext>
            </a:extLst>
          </p:cNvPr>
          <p:cNvSpPr/>
          <p:nvPr/>
        </p:nvSpPr>
        <p:spPr>
          <a:xfrm>
            <a:off x="245269" y="1148462"/>
            <a:ext cx="6721475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(приложение 5 к заявке)</a:t>
            </a:r>
          </a:p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 отсутствии просроченной задолженности по возврату </a:t>
            </a:r>
            <a:b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бюджет города Москвы субсидий, грантов в форме субсидии, бюджетных инвестиций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780A290-F7CC-48C1-9F69-A22A7748946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6976575" y="6074650"/>
            <a:ext cx="395481" cy="395481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5865243" y="2690621"/>
            <a:ext cx="1600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Оформление</a:t>
            </a:r>
            <a:endParaRPr sz="1050" dirty="0">
              <a:latin typeface="+mn-lt"/>
              <a:cs typeface="Trebuchet MS"/>
            </a:endParaRPr>
          </a:p>
          <a:p>
            <a:pPr marL="12065" marR="5080" indent="-635" algn="ctr"/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на</a:t>
            </a:r>
            <a:r>
              <a:rPr sz="1050" spc="-3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20" dirty="0">
                <a:solidFill>
                  <a:srgbClr val="1D1D1B"/>
                </a:solidFill>
                <a:latin typeface="+mn-lt"/>
                <a:cs typeface="Trebuchet MS"/>
              </a:rPr>
              <a:t>официальном</a:t>
            </a:r>
            <a:r>
              <a:rPr sz="1050" spc="-3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бланке </a:t>
            </a:r>
            <a:r>
              <a:rPr sz="1050" spc="-10" dirty="0" err="1">
                <a:solidFill>
                  <a:srgbClr val="1D1D1B"/>
                </a:solidFill>
                <a:latin typeface="+mn-lt"/>
                <a:cs typeface="Trebuchet MS"/>
              </a:rPr>
              <a:t>претендента</a:t>
            </a:r>
            <a:r>
              <a:rPr sz="1050" spc="-4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br>
              <a:rPr lang="ru-RU" sz="1050" spc="-45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(при</a:t>
            </a:r>
            <a:r>
              <a:rPr sz="1050" spc="-4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35" dirty="0">
                <a:solidFill>
                  <a:srgbClr val="1D1D1B"/>
                </a:solidFill>
                <a:latin typeface="+mn-lt"/>
                <a:cs typeface="Trebuchet MS"/>
              </a:rPr>
              <a:t>наличии)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79573" y="3809815"/>
            <a:ext cx="1636395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285115" algn="ctr">
              <a:spcBef>
                <a:spcPts val="100"/>
              </a:spcBef>
            </a:pP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Полное наименование</a:t>
            </a:r>
            <a:endParaRPr sz="1050" dirty="0">
              <a:latin typeface="+mn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юридического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лица/ИП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69B8C2D6-938F-4C4A-A4CC-083CE3CC607C}"/>
              </a:ext>
            </a:extLst>
          </p:cNvPr>
          <p:cNvSpPr/>
          <p:nvPr/>
        </p:nvSpPr>
        <p:spPr>
          <a:xfrm flipV="1">
            <a:off x="7331150" y="5295013"/>
            <a:ext cx="3582120" cy="1058519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5865243" y="4785989"/>
            <a:ext cx="152897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875" algn="ctr">
              <a:spcBef>
                <a:spcPts val="100"/>
              </a:spcBef>
            </a:pP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Подпись</a:t>
            </a:r>
            <a:r>
              <a:rPr sz="1050" spc="-1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руководителя/ИП </a:t>
            </a:r>
            <a:br>
              <a:rPr lang="ru-RU" sz="1050" spc="-10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sz="1050" spc="-35" dirty="0" err="1">
                <a:solidFill>
                  <a:srgbClr val="1D1D1B"/>
                </a:solidFill>
                <a:latin typeface="+mn-lt"/>
                <a:cs typeface="Trebuchet MS"/>
              </a:rPr>
              <a:t>или</a:t>
            </a:r>
            <a:r>
              <a:rPr sz="1050" spc="-2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уполномоченного</a:t>
            </a:r>
            <a:r>
              <a:rPr sz="1050" spc="-20" dirty="0">
                <a:solidFill>
                  <a:srgbClr val="1D1D1B"/>
                </a:solidFill>
                <a:latin typeface="+mn-lt"/>
                <a:cs typeface="Trebuchet MS"/>
              </a:rPr>
              <a:t> лица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40065" y="5916816"/>
            <a:ext cx="1199515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algn="ctr">
              <a:spcBef>
                <a:spcPts val="100"/>
              </a:spcBef>
            </a:pPr>
            <a:r>
              <a:rPr sz="1050" dirty="0" err="1">
                <a:solidFill>
                  <a:srgbClr val="1D1D1B"/>
                </a:solidFill>
                <a:latin typeface="+mn-lt"/>
                <a:cs typeface="Trebuchet MS"/>
              </a:rPr>
              <a:t>Печать</a:t>
            </a:r>
            <a:r>
              <a:rPr lang="ru-RU" sz="1050" spc="-7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 err="1">
                <a:solidFill>
                  <a:srgbClr val="1D1D1B"/>
                </a:solidFill>
                <a:latin typeface="+mn-lt"/>
                <a:cs typeface="Trebuchet MS"/>
              </a:rPr>
              <a:t>организации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(при</a:t>
            </a:r>
            <a:r>
              <a:rPr sz="1050" spc="-7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наличии)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71" name="object 31">
            <a:extLst>
              <a:ext uri="{FF2B5EF4-FFF2-40B4-BE49-F238E27FC236}">
                <a16:creationId xmlns:a16="http://schemas.microsoft.com/office/drawing/2014/main" id="{9B43EE80-4933-484E-828A-047E774D6AB2}"/>
              </a:ext>
            </a:extLst>
          </p:cNvPr>
          <p:cNvSpPr/>
          <p:nvPr/>
        </p:nvSpPr>
        <p:spPr>
          <a:xfrm>
            <a:off x="3217069" y="2982620"/>
            <a:ext cx="2631221" cy="732986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>
            <a:extLst>
              <a:ext uri="{FF2B5EF4-FFF2-40B4-BE49-F238E27FC236}">
                <a16:creationId xmlns:a16="http://schemas.microsoft.com/office/drawing/2014/main" id="{1C35FBF1-1992-4D24-BBA3-EC5EB6295E65}"/>
              </a:ext>
            </a:extLst>
          </p:cNvPr>
          <p:cNvSpPr/>
          <p:nvPr/>
        </p:nvSpPr>
        <p:spPr>
          <a:xfrm flipH="1" flipV="1">
            <a:off x="3448555" y="5310962"/>
            <a:ext cx="2638584" cy="763683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88">
            <a:extLst>
              <a:ext uri="{FF2B5EF4-FFF2-40B4-BE49-F238E27FC236}">
                <a16:creationId xmlns:a16="http://schemas.microsoft.com/office/drawing/2014/main" id="{955E98DC-43F7-4529-BF3B-85B835E498E1}"/>
              </a:ext>
            </a:extLst>
          </p:cNvPr>
          <p:cNvSpPr txBox="1"/>
          <p:nvPr/>
        </p:nvSpPr>
        <p:spPr>
          <a:xfrm>
            <a:off x="5222049" y="429093"/>
            <a:ext cx="4266641" cy="2471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Все</a:t>
            </a:r>
            <a:r>
              <a:rPr sz="16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письма</a:t>
            </a:r>
            <a:r>
              <a:rPr sz="16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заполняются 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по</a:t>
            </a:r>
            <a:r>
              <a:rPr sz="16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шаблону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Noto Sans"/>
            </a:endParaRP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37FEC140-B6EB-4655-A721-2E570859327D}"/>
              </a:ext>
            </a:extLst>
          </p:cNvPr>
          <p:cNvSpPr/>
          <p:nvPr/>
        </p:nvSpPr>
        <p:spPr>
          <a:xfrm flipH="1">
            <a:off x="7461318" y="2982620"/>
            <a:ext cx="2631220" cy="570199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id="{B9422F5B-7DEC-4B8E-9CFF-1C18BDBDE966}"/>
              </a:ext>
            </a:extLst>
          </p:cNvPr>
          <p:cNvSpPr/>
          <p:nvPr/>
        </p:nvSpPr>
        <p:spPr>
          <a:xfrm>
            <a:off x="3161667" y="4058601"/>
            <a:ext cx="2909524" cy="732986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1">
            <a:extLst>
              <a:ext uri="{FF2B5EF4-FFF2-40B4-BE49-F238E27FC236}">
                <a16:creationId xmlns:a16="http://schemas.microsoft.com/office/drawing/2014/main" id="{5BE8CB74-52FD-47BD-956A-A372FE8802E0}"/>
              </a:ext>
            </a:extLst>
          </p:cNvPr>
          <p:cNvSpPr/>
          <p:nvPr/>
        </p:nvSpPr>
        <p:spPr>
          <a:xfrm flipH="1">
            <a:off x="7091916" y="4057172"/>
            <a:ext cx="2948710" cy="604347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1">
            <a:extLst>
              <a:ext uri="{FF2B5EF4-FFF2-40B4-BE49-F238E27FC236}">
                <a16:creationId xmlns:a16="http://schemas.microsoft.com/office/drawing/2014/main" id="{93C8EE3E-7532-4D3B-B6A4-45390BFB7574}"/>
              </a:ext>
            </a:extLst>
          </p:cNvPr>
          <p:cNvSpPr/>
          <p:nvPr/>
        </p:nvSpPr>
        <p:spPr>
          <a:xfrm flipH="1" flipV="1">
            <a:off x="3454384" y="6219824"/>
            <a:ext cx="2734484" cy="305042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BB59DC79-AAC5-4D96-803C-D082A0C9E721}"/>
              </a:ext>
            </a:extLst>
          </p:cNvPr>
          <p:cNvSpPr/>
          <p:nvPr/>
        </p:nvSpPr>
        <p:spPr>
          <a:xfrm flipV="1">
            <a:off x="7091916" y="6219824"/>
            <a:ext cx="3821352" cy="456964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9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14">
            <a:extLst>
              <a:ext uri="{FF2B5EF4-FFF2-40B4-BE49-F238E27FC236}">
                <a16:creationId xmlns:a16="http://schemas.microsoft.com/office/drawing/2014/main" id="{B1E4F86B-289E-4197-AD95-2C8FC2B9F99A}"/>
              </a:ext>
            </a:extLst>
          </p:cNvPr>
          <p:cNvSpPr/>
          <p:nvPr/>
        </p:nvSpPr>
        <p:spPr>
          <a:xfrm>
            <a:off x="11947029" y="2791967"/>
            <a:ext cx="915618" cy="2730854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2EE561-F822-402F-8C1B-58F83B6B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5" t="6675" r="4937" b="27489"/>
          <a:stretch/>
        </p:blipFill>
        <p:spPr>
          <a:xfrm>
            <a:off x="249854" y="2455225"/>
            <a:ext cx="5405646" cy="4979073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sp>
        <p:nvSpPr>
          <p:cNvPr id="83" name="object 83"/>
          <p:cNvSpPr/>
          <p:nvPr/>
        </p:nvSpPr>
        <p:spPr>
          <a:xfrm>
            <a:off x="6436937" y="3083604"/>
            <a:ext cx="211454" cy="428625"/>
          </a:xfrm>
          <a:custGeom>
            <a:avLst/>
            <a:gdLst/>
            <a:ahLst/>
            <a:cxnLst/>
            <a:rect l="l" t="t" r="r" b="b"/>
            <a:pathLst>
              <a:path w="211454" h="428625">
                <a:moveTo>
                  <a:pt x="210858" y="0"/>
                </a:moveTo>
                <a:lnTo>
                  <a:pt x="175171" y="0"/>
                </a:lnTo>
                <a:lnTo>
                  <a:pt x="0" y="57746"/>
                </a:lnTo>
                <a:lnTo>
                  <a:pt x="26606" y="156362"/>
                </a:lnTo>
                <a:lnTo>
                  <a:pt x="99263" y="132346"/>
                </a:lnTo>
                <a:lnTo>
                  <a:pt x="99263" y="428193"/>
                </a:lnTo>
                <a:lnTo>
                  <a:pt x="210858" y="428193"/>
                </a:lnTo>
                <a:lnTo>
                  <a:pt x="210858" y="0"/>
                </a:lnTo>
                <a:close/>
              </a:path>
            </a:pathLst>
          </a:custGeom>
          <a:solidFill>
            <a:srgbClr val="1D1D1B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7">
            <a:extLst>
              <a:ext uri="{FF2B5EF4-FFF2-40B4-BE49-F238E27FC236}">
                <a16:creationId xmlns:a16="http://schemas.microsoft.com/office/drawing/2014/main" id="{C2461925-D540-4A27-B948-13B6069B8EE2}"/>
              </a:ext>
            </a:extLst>
          </p:cNvPr>
          <p:cNvSpPr txBox="1">
            <a:spLocks/>
          </p:cNvSpPr>
          <p:nvPr/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№6</a:t>
            </a:r>
            <a:r>
              <a:rPr lang="ru-RU"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lang="ru-RU"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3293A5-543E-480B-BB6A-E15785B6C588}"/>
              </a:ext>
            </a:extLst>
          </p:cNvPr>
          <p:cNvSpPr txBox="1"/>
          <p:nvPr/>
        </p:nvSpPr>
        <p:spPr>
          <a:xfrm>
            <a:off x="1092142" y="232097"/>
            <a:ext cx="273452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Гарантийные письма</a:t>
            </a:r>
            <a:endParaRPr lang="ru-RU" sz="2000" b="1" spc="-80" dirty="0">
              <a:solidFill>
                <a:srgbClr val="FF725E"/>
              </a:solidFill>
              <a:latin typeface="+mn-lt"/>
            </a:endParaRPr>
          </a:p>
        </p:txBody>
      </p:sp>
      <p:pic>
        <p:nvPicPr>
          <p:cNvPr id="43" name="object 21">
            <a:extLst>
              <a:ext uri="{FF2B5EF4-FFF2-40B4-BE49-F238E27FC236}">
                <a16:creationId xmlns:a16="http://schemas.microsoft.com/office/drawing/2014/main" id="{33480A4B-D786-4B65-97BA-E57A3C9042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BC2A9C7-4F29-43F1-9ABA-ABE81123D6A9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45" name="object 103">
              <a:hlinkClick r:id="rId4"/>
              <a:extLst>
                <a:ext uri="{FF2B5EF4-FFF2-40B4-BE49-F238E27FC236}">
                  <a16:creationId xmlns:a16="http://schemas.microsoft.com/office/drawing/2014/main" id="{26C98B80-B7B9-4299-8B3D-A29C2BB76B04}"/>
                </a:ext>
              </a:extLst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46" name="object 104">
              <a:hlinkClick r:id="rId4"/>
              <a:extLst>
                <a:ext uri="{FF2B5EF4-FFF2-40B4-BE49-F238E27FC236}">
                  <a16:creationId xmlns:a16="http://schemas.microsoft.com/office/drawing/2014/main" id="{FE047DE8-0C27-4965-AB66-B50163B18826}"/>
                </a:ext>
              </a:extLst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sp>
        <p:nvSpPr>
          <p:cNvPr id="47" name="object 114">
            <a:extLst>
              <a:ext uri="{FF2B5EF4-FFF2-40B4-BE49-F238E27FC236}">
                <a16:creationId xmlns:a16="http://schemas.microsoft.com/office/drawing/2014/main" id="{66C82EAD-5DEA-494A-A7F3-5A116A41CBC9}"/>
              </a:ext>
            </a:extLst>
          </p:cNvPr>
          <p:cNvSpPr/>
          <p:nvPr/>
        </p:nvSpPr>
        <p:spPr>
          <a:xfrm>
            <a:off x="4891553" y="128552"/>
            <a:ext cx="280108" cy="835430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CE065AB-28A6-40B3-9BB8-28A12FDE1459}"/>
              </a:ext>
            </a:extLst>
          </p:cNvPr>
          <p:cNvSpPr/>
          <p:nvPr/>
        </p:nvSpPr>
        <p:spPr>
          <a:xfrm>
            <a:off x="166096" y="1145512"/>
            <a:ext cx="5613478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rgbClr val="FF725E"/>
                </a:solidFill>
                <a:latin typeface="+mn-lt"/>
              </a:rPr>
              <a:t>(приложение 7 к заявке)</a:t>
            </a:r>
          </a:p>
          <a:p>
            <a:pPr marL="12700">
              <a:spcBef>
                <a:spcPts val="790"/>
              </a:spcBef>
              <a:buClr>
                <a:srgbClr val="EA516A"/>
              </a:buClr>
              <a:tabLst>
                <a:tab pos="129539" algn="l"/>
              </a:tabLst>
            </a:pPr>
            <a:r>
              <a:rPr lang="ru-RU"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 подтверждении, что претендент не является иностранным юридическим лицом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865243" y="2690621"/>
            <a:ext cx="1600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Оформление</a:t>
            </a:r>
            <a:endParaRPr sz="1050" dirty="0">
              <a:latin typeface="+mn-lt"/>
              <a:cs typeface="Trebuchet MS"/>
            </a:endParaRPr>
          </a:p>
          <a:p>
            <a:pPr marL="12065" marR="5080" indent="-635" algn="ctr"/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на</a:t>
            </a:r>
            <a:r>
              <a:rPr sz="1050" spc="-3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20" dirty="0">
                <a:solidFill>
                  <a:srgbClr val="1D1D1B"/>
                </a:solidFill>
                <a:latin typeface="+mn-lt"/>
                <a:cs typeface="Trebuchet MS"/>
              </a:rPr>
              <a:t>официальном</a:t>
            </a:r>
            <a:r>
              <a:rPr sz="1050" spc="-3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бланке </a:t>
            </a:r>
            <a:r>
              <a:rPr sz="1050" spc="-10" dirty="0" err="1">
                <a:solidFill>
                  <a:srgbClr val="1D1D1B"/>
                </a:solidFill>
                <a:latin typeface="+mn-lt"/>
                <a:cs typeface="Trebuchet MS"/>
              </a:rPr>
              <a:t>претендента</a:t>
            </a:r>
            <a:r>
              <a:rPr sz="1050" spc="-4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br>
              <a:rPr lang="ru-RU" sz="1050" spc="-45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(при</a:t>
            </a:r>
            <a:r>
              <a:rPr sz="1050" spc="-4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050" spc="-35" dirty="0">
                <a:solidFill>
                  <a:srgbClr val="1D1D1B"/>
                </a:solidFill>
                <a:latin typeface="+mn-lt"/>
                <a:cs typeface="Trebuchet MS"/>
              </a:rPr>
              <a:t>наличии)</a:t>
            </a:r>
            <a:endParaRPr sz="1050" dirty="0">
              <a:latin typeface="+mn-lt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79573" y="3809815"/>
            <a:ext cx="1636395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285115" algn="ctr">
              <a:spcBef>
                <a:spcPts val="100"/>
              </a:spcBef>
            </a:pP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Полное наименование</a:t>
            </a:r>
            <a:endParaRPr sz="1050" dirty="0">
              <a:latin typeface="+mn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1D1D1B"/>
                </a:solidFill>
                <a:latin typeface="+mn-lt"/>
                <a:cs typeface="Trebuchet MS"/>
              </a:rPr>
              <a:t>юридического </a:t>
            </a:r>
            <a:r>
              <a:rPr sz="1050" spc="-10" dirty="0">
                <a:solidFill>
                  <a:srgbClr val="1D1D1B"/>
                </a:solidFill>
                <a:latin typeface="+mn-lt"/>
                <a:cs typeface="Trebuchet MS"/>
              </a:rPr>
              <a:t>лица/ИП</a:t>
            </a:r>
            <a:endParaRPr sz="1050" dirty="0">
              <a:latin typeface="+mn-lt"/>
              <a:cs typeface="Trebuchet M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B4F0B1-A445-4D90-AE26-365E30292C78}"/>
              </a:ext>
            </a:extLst>
          </p:cNvPr>
          <p:cNvGrpSpPr/>
          <p:nvPr/>
        </p:nvGrpSpPr>
        <p:grpSpPr>
          <a:xfrm>
            <a:off x="5865243" y="5613184"/>
            <a:ext cx="1528978" cy="676008"/>
            <a:chOff x="5865243" y="5613184"/>
            <a:chExt cx="1528978" cy="6760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0A290B2F-FC51-4DD8-B258-33E70255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6845722" y="5746069"/>
              <a:ext cx="543123" cy="543123"/>
            </a:xfrm>
            <a:prstGeom prst="rect">
              <a:avLst/>
            </a:prstGeom>
          </p:spPr>
        </p:pic>
        <p:sp>
          <p:nvSpPr>
            <p:cNvPr id="93" name="object 93"/>
            <p:cNvSpPr txBox="1"/>
            <p:nvPr/>
          </p:nvSpPr>
          <p:spPr>
            <a:xfrm>
              <a:off x="5865243" y="5613184"/>
              <a:ext cx="1528978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7940" marR="5080" indent="-15875" algn="ctr">
                <a:spcBef>
                  <a:spcPts val="100"/>
                </a:spcBef>
              </a:pPr>
              <a:r>
                <a:rPr sz="1050" dirty="0">
                  <a:solidFill>
                    <a:srgbClr val="1D1D1B"/>
                  </a:solidFill>
                  <a:latin typeface="+mn-lt"/>
                  <a:cs typeface="Trebuchet MS"/>
                </a:rPr>
                <a:t>Подпись</a:t>
              </a:r>
              <a:r>
                <a:rPr sz="1050" spc="-15" dirty="0">
                  <a:solidFill>
                    <a:srgbClr val="1D1D1B"/>
                  </a:solidFill>
                  <a:latin typeface="+mn-lt"/>
                  <a:cs typeface="Trebuchet MS"/>
                </a:rPr>
                <a:t> </a:t>
              </a:r>
              <a:r>
                <a:rPr sz="1050" spc="-10" dirty="0">
                  <a:solidFill>
                    <a:srgbClr val="1D1D1B"/>
                  </a:solidFill>
                  <a:latin typeface="+mn-lt"/>
                  <a:cs typeface="Trebuchet MS"/>
                </a:rPr>
                <a:t>руководителя/ИП </a:t>
              </a:r>
              <a:br>
                <a:rPr lang="ru-RU" sz="1050" spc="-10" dirty="0">
                  <a:solidFill>
                    <a:srgbClr val="1D1D1B"/>
                  </a:solidFill>
                  <a:latin typeface="+mn-lt"/>
                  <a:cs typeface="Trebuchet MS"/>
                </a:rPr>
              </a:br>
              <a:r>
                <a:rPr sz="1050" spc="-35" dirty="0" err="1">
                  <a:solidFill>
                    <a:srgbClr val="1D1D1B"/>
                  </a:solidFill>
                  <a:latin typeface="+mn-lt"/>
                  <a:cs typeface="Trebuchet MS"/>
                </a:rPr>
                <a:t>или</a:t>
              </a:r>
              <a:r>
                <a:rPr sz="1050" spc="-20" dirty="0">
                  <a:solidFill>
                    <a:srgbClr val="1D1D1B"/>
                  </a:solidFill>
                  <a:latin typeface="+mn-lt"/>
                  <a:cs typeface="Trebuchet MS"/>
                </a:rPr>
                <a:t> </a:t>
              </a:r>
              <a:r>
                <a:rPr sz="1050" dirty="0">
                  <a:solidFill>
                    <a:srgbClr val="1D1D1B"/>
                  </a:solidFill>
                  <a:latin typeface="+mn-lt"/>
                  <a:cs typeface="Trebuchet MS"/>
                </a:rPr>
                <a:t>уполномоченного</a:t>
              </a:r>
              <a:r>
                <a:rPr sz="1050" spc="-20" dirty="0">
                  <a:solidFill>
                    <a:srgbClr val="1D1D1B"/>
                  </a:solidFill>
                  <a:latin typeface="+mn-lt"/>
                  <a:cs typeface="Trebuchet MS"/>
                </a:rPr>
                <a:t> лица</a:t>
              </a:r>
              <a:endParaRPr sz="1050" dirty="0">
                <a:latin typeface="+mn-lt"/>
                <a:cs typeface="Trebuchet MS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56157F9-645C-4BC5-8D7F-E7ED1CBAD426}"/>
              </a:ext>
            </a:extLst>
          </p:cNvPr>
          <p:cNvGrpSpPr/>
          <p:nvPr/>
        </p:nvGrpSpPr>
        <p:grpSpPr>
          <a:xfrm>
            <a:off x="5942906" y="6703844"/>
            <a:ext cx="1429150" cy="567582"/>
            <a:chOff x="5942906" y="5902549"/>
            <a:chExt cx="1429150" cy="567582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3780A290-F7CC-48C1-9F69-A22A77489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6976575" y="6074650"/>
              <a:ext cx="395481" cy="395481"/>
            </a:xfrm>
            <a:prstGeom prst="rect">
              <a:avLst/>
            </a:prstGeom>
          </p:spPr>
        </p:pic>
        <p:sp>
          <p:nvSpPr>
            <p:cNvPr id="94" name="object 94"/>
            <p:cNvSpPr txBox="1"/>
            <p:nvPr/>
          </p:nvSpPr>
          <p:spPr>
            <a:xfrm>
              <a:off x="5942906" y="5902549"/>
              <a:ext cx="1199515" cy="49757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8755" marR="5080" algn="ctr">
                <a:spcBef>
                  <a:spcPts val="100"/>
                </a:spcBef>
              </a:pPr>
              <a:r>
                <a:rPr sz="1050" dirty="0" err="1">
                  <a:solidFill>
                    <a:srgbClr val="1D1D1B"/>
                  </a:solidFill>
                  <a:latin typeface="+mn-lt"/>
                  <a:cs typeface="Trebuchet MS"/>
                </a:rPr>
                <a:t>Печать</a:t>
              </a:r>
              <a:r>
                <a:rPr lang="ru-RU" sz="1050" spc="-75" dirty="0">
                  <a:solidFill>
                    <a:srgbClr val="1D1D1B"/>
                  </a:solidFill>
                  <a:latin typeface="+mn-lt"/>
                  <a:cs typeface="Trebuchet MS"/>
                </a:rPr>
                <a:t> </a:t>
              </a:r>
              <a:r>
                <a:rPr sz="1050" spc="-10" dirty="0" err="1">
                  <a:solidFill>
                    <a:srgbClr val="1D1D1B"/>
                  </a:solidFill>
                  <a:latin typeface="+mn-lt"/>
                  <a:cs typeface="Trebuchet MS"/>
                </a:rPr>
                <a:t>организации</a:t>
              </a:r>
              <a:r>
                <a:rPr sz="1050" spc="-10" dirty="0">
                  <a:solidFill>
                    <a:srgbClr val="1D1D1B"/>
                  </a:solidFill>
                  <a:latin typeface="+mn-lt"/>
                  <a:cs typeface="Trebuchet MS"/>
                </a:rPr>
                <a:t> </a:t>
              </a:r>
              <a:r>
                <a:rPr sz="1050" dirty="0">
                  <a:solidFill>
                    <a:srgbClr val="1D1D1B"/>
                  </a:solidFill>
                  <a:latin typeface="+mn-lt"/>
                  <a:cs typeface="Trebuchet MS"/>
                </a:rPr>
                <a:t>(при</a:t>
              </a:r>
              <a:r>
                <a:rPr sz="1050" spc="-75" dirty="0">
                  <a:solidFill>
                    <a:srgbClr val="1D1D1B"/>
                  </a:solidFill>
                  <a:latin typeface="+mn-lt"/>
                  <a:cs typeface="Trebuchet MS"/>
                </a:rPr>
                <a:t> </a:t>
              </a:r>
              <a:r>
                <a:rPr sz="1050" spc="-10" dirty="0">
                  <a:solidFill>
                    <a:srgbClr val="1D1D1B"/>
                  </a:solidFill>
                  <a:latin typeface="+mn-lt"/>
                  <a:cs typeface="Trebuchet MS"/>
                </a:rPr>
                <a:t>наличии)</a:t>
              </a:r>
              <a:endParaRPr sz="1050" dirty="0">
                <a:latin typeface="+mn-lt"/>
                <a:cs typeface="Trebuchet MS"/>
              </a:endParaRPr>
            </a:p>
          </p:txBody>
        </p:sp>
      </p:grpSp>
      <p:sp>
        <p:nvSpPr>
          <p:cNvPr id="71" name="object 31">
            <a:extLst>
              <a:ext uri="{FF2B5EF4-FFF2-40B4-BE49-F238E27FC236}">
                <a16:creationId xmlns:a16="http://schemas.microsoft.com/office/drawing/2014/main" id="{9B43EE80-4933-484E-828A-047E774D6AB2}"/>
              </a:ext>
            </a:extLst>
          </p:cNvPr>
          <p:cNvSpPr/>
          <p:nvPr/>
        </p:nvSpPr>
        <p:spPr>
          <a:xfrm>
            <a:off x="3217069" y="2982620"/>
            <a:ext cx="2631221" cy="732986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>
            <a:extLst>
              <a:ext uri="{FF2B5EF4-FFF2-40B4-BE49-F238E27FC236}">
                <a16:creationId xmlns:a16="http://schemas.microsoft.com/office/drawing/2014/main" id="{1C35FBF1-1992-4D24-BBA3-EC5EB6295E65}"/>
              </a:ext>
            </a:extLst>
          </p:cNvPr>
          <p:cNvSpPr/>
          <p:nvPr/>
        </p:nvSpPr>
        <p:spPr>
          <a:xfrm flipH="1" flipV="1">
            <a:off x="3399207" y="6129669"/>
            <a:ext cx="2959062" cy="699753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88">
            <a:extLst>
              <a:ext uri="{FF2B5EF4-FFF2-40B4-BE49-F238E27FC236}">
                <a16:creationId xmlns:a16="http://schemas.microsoft.com/office/drawing/2014/main" id="{955E98DC-43F7-4529-BF3B-85B835E498E1}"/>
              </a:ext>
            </a:extLst>
          </p:cNvPr>
          <p:cNvSpPr txBox="1"/>
          <p:nvPr/>
        </p:nvSpPr>
        <p:spPr>
          <a:xfrm>
            <a:off x="5222049" y="429093"/>
            <a:ext cx="4266641" cy="2471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Все</a:t>
            </a:r>
            <a:r>
              <a:rPr sz="16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письма</a:t>
            </a:r>
            <a:r>
              <a:rPr sz="16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заполняются 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по</a:t>
            </a:r>
            <a:r>
              <a:rPr sz="16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 </a:t>
            </a:r>
            <a:r>
              <a:rPr sz="16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Noto Sans"/>
              </a:rPr>
              <a:t>шаблону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Noto Sans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id="{B9422F5B-7DEC-4B8E-9CFF-1C18BDBDE966}"/>
              </a:ext>
            </a:extLst>
          </p:cNvPr>
          <p:cNvSpPr/>
          <p:nvPr/>
        </p:nvSpPr>
        <p:spPr>
          <a:xfrm>
            <a:off x="3161667" y="4098851"/>
            <a:ext cx="2882942" cy="692736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1">
            <a:extLst>
              <a:ext uri="{FF2B5EF4-FFF2-40B4-BE49-F238E27FC236}">
                <a16:creationId xmlns:a16="http://schemas.microsoft.com/office/drawing/2014/main" id="{93C8EE3E-7532-4D3B-B6A4-45390BFB7574}"/>
              </a:ext>
            </a:extLst>
          </p:cNvPr>
          <p:cNvSpPr/>
          <p:nvPr/>
        </p:nvSpPr>
        <p:spPr>
          <a:xfrm flipH="1" flipV="1">
            <a:off x="3389937" y="6980273"/>
            <a:ext cx="2803527" cy="182540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7A76F79-176B-40AB-AA27-5B47980A7CC5}"/>
              </a:ext>
            </a:extLst>
          </p:cNvPr>
          <p:cNvGrpSpPr/>
          <p:nvPr/>
        </p:nvGrpSpPr>
        <p:grpSpPr>
          <a:xfrm>
            <a:off x="8277243" y="3273819"/>
            <a:ext cx="3826374" cy="883575"/>
            <a:chOff x="7696495" y="3142170"/>
            <a:chExt cx="3826374" cy="88357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1765E11-D3FA-4A51-97E3-96EA454A6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96495" y="3142170"/>
              <a:ext cx="413746" cy="413746"/>
            </a:xfrm>
            <a:prstGeom prst="rect">
              <a:avLst/>
            </a:prstGeom>
          </p:spPr>
        </p:pic>
        <p:sp>
          <p:nvSpPr>
            <p:cNvPr id="49" name="object 90">
              <a:extLst>
                <a:ext uri="{FF2B5EF4-FFF2-40B4-BE49-F238E27FC236}">
                  <a16:creationId xmlns:a16="http://schemas.microsoft.com/office/drawing/2014/main" id="{79463FA3-A67F-4298-AC34-65CC6236469B}"/>
                </a:ext>
              </a:extLst>
            </p:cNvPr>
            <p:cNvSpPr txBox="1"/>
            <p:nvPr/>
          </p:nvSpPr>
          <p:spPr>
            <a:xfrm>
              <a:off x="8145063" y="3142170"/>
              <a:ext cx="3377806" cy="883575"/>
            </a:xfrm>
            <a:prstGeom prst="rect">
              <a:avLst/>
            </a:prstGeom>
          </p:spPr>
          <p:txBody>
            <a:bodyPr vert="horz" wrap="square" lIns="0" tIns="80010" rIns="0" bIns="0" rtlCol="0" anchor="ctr">
              <a:spAutoFit/>
            </a:bodyPr>
            <a:lstStyle/>
            <a:p>
              <a:pPr marL="12700" marR="5080">
                <a:spcBef>
                  <a:spcPts val="450"/>
                </a:spcBef>
              </a:pPr>
              <a:r>
                <a:rPr lang="ru-RU" sz="1600" b="1" spc="-8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Список участников </a:t>
              </a:r>
              <a:br>
                <a:rPr lang="ru-RU" sz="1600" b="1" spc="-8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</a:br>
              <a:r>
                <a:rPr lang="ru-RU" sz="1600" b="1" spc="-8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(выписка из реестра акционеров)  </a:t>
              </a:r>
            </a:p>
            <a:p>
              <a:pPr marL="12700" marR="5080">
                <a:spcBef>
                  <a:spcPts val="450"/>
                </a:spcBef>
              </a:pPr>
              <a:r>
                <a:rPr lang="ru-RU" sz="1600" b="1" spc="-80" dirty="0">
                  <a:solidFill>
                    <a:srgbClr val="FF725E"/>
                  </a:solidFill>
                  <a:latin typeface="+mj-lt"/>
                </a:rPr>
                <a:t>(в обязательном порядке)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3A2E898-E1FB-46A9-8643-E4A28846690A}"/>
              </a:ext>
            </a:extLst>
          </p:cNvPr>
          <p:cNvGrpSpPr/>
          <p:nvPr/>
        </p:nvGrpSpPr>
        <p:grpSpPr>
          <a:xfrm>
            <a:off x="8286985" y="4584714"/>
            <a:ext cx="3344168" cy="678724"/>
            <a:chOff x="7696495" y="4241453"/>
            <a:chExt cx="3344168" cy="678724"/>
          </a:xfrm>
        </p:grpSpPr>
        <p:sp>
          <p:nvSpPr>
            <p:cNvPr id="51" name="object 90">
              <a:extLst>
                <a:ext uri="{FF2B5EF4-FFF2-40B4-BE49-F238E27FC236}">
                  <a16:creationId xmlns:a16="http://schemas.microsoft.com/office/drawing/2014/main" id="{3F4882CA-F0D8-40BB-A552-BCDBFE8A3EBA}"/>
                </a:ext>
              </a:extLst>
            </p:cNvPr>
            <p:cNvSpPr txBox="1"/>
            <p:nvPr/>
          </p:nvSpPr>
          <p:spPr>
            <a:xfrm>
              <a:off x="8145063" y="4282823"/>
              <a:ext cx="2895600" cy="637354"/>
            </a:xfrm>
            <a:prstGeom prst="rect">
              <a:avLst/>
            </a:prstGeom>
          </p:spPr>
          <p:txBody>
            <a:bodyPr vert="horz" wrap="square" lIns="0" tIns="80010" rIns="0" bIns="0" rtlCol="0" anchor="ctr">
              <a:spAutoFit/>
            </a:bodyPr>
            <a:lstStyle/>
            <a:p>
              <a:pPr marL="12700" marR="5080">
                <a:spcBef>
                  <a:spcPts val="450"/>
                </a:spcBef>
              </a:pPr>
              <a:r>
                <a:rPr lang="ru-RU" sz="1600" b="1" spc="-8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Список аффилированных лиц</a:t>
              </a:r>
            </a:p>
            <a:p>
              <a:pPr marL="12700" marR="5080">
                <a:spcBef>
                  <a:spcPts val="450"/>
                </a:spcBef>
              </a:pPr>
              <a:r>
                <a:rPr lang="ru-RU" sz="1600" b="1" spc="-80" dirty="0">
                  <a:solidFill>
                    <a:srgbClr val="FF725E"/>
                  </a:solidFill>
                  <a:latin typeface="+mj-lt"/>
                </a:rPr>
                <a:t>(в обязательном порядке)</a:t>
              </a: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7B683220-FDF8-4274-AE4B-B3B204E18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96495" y="4241453"/>
              <a:ext cx="413746" cy="413746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B863B9-54C5-4A11-B267-3BAFD188F3CE}"/>
              </a:ext>
            </a:extLst>
          </p:cNvPr>
          <p:cNvSpPr/>
          <p:nvPr/>
        </p:nvSpPr>
        <p:spPr>
          <a:xfrm>
            <a:off x="8251881" y="268974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Для юридических лиц: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36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14">
            <a:extLst>
              <a:ext uri="{FF2B5EF4-FFF2-40B4-BE49-F238E27FC236}">
                <a16:creationId xmlns:a16="http://schemas.microsoft.com/office/drawing/2014/main" id="{6D759B60-45C1-4517-978A-D63951E4BD8E}"/>
              </a:ext>
            </a:extLst>
          </p:cNvPr>
          <p:cNvSpPr/>
          <p:nvPr/>
        </p:nvSpPr>
        <p:spPr>
          <a:xfrm>
            <a:off x="283309" y="970287"/>
            <a:ext cx="474258" cy="1414484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448BA3B-0B50-48AD-BCA6-0C227126C265}"/>
              </a:ext>
            </a:extLst>
          </p:cNvPr>
          <p:cNvSpPr txBox="1"/>
          <p:nvPr/>
        </p:nvSpPr>
        <p:spPr>
          <a:xfrm>
            <a:off x="9392083" y="4730162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C4FFFD-5AD2-4EA9-8C11-FE0E137A6C43}"/>
              </a:ext>
            </a:extLst>
          </p:cNvPr>
          <p:cNvSpPr txBox="1"/>
          <p:nvPr/>
        </p:nvSpPr>
        <p:spPr>
          <a:xfrm>
            <a:off x="1927591" y="4730389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13D37F-9961-4993-9F3B-B16EEF5856D9}"/>
              </a:ext>
            </a:extLst>
          </p:cNvPr>
          <p:cNvSpPr txBox="1"/>
          <p:nvPr/>
        </p:nvSpPr>
        <p:spPr>
          <a:xfrm>
            <a:off x="9371661" y="2894026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DC4F14-02D5-4760-A5C1-9E01FEFC4E4D}"/>
              </a:ext>
            </a:extLst>
          </p:cNvPr>
          <p:cNvSpPr txBox="1"/>
          <p:nvPr/>
        </p:nvSpPr>
        <p:spPr>
          <a:xfrm>
            <a:off x="2362347" y="2380302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30D007-A833-4F29-BC9D-1998D13056DA}"/>
              </a:ext>
            </a:extLst>
          </p:cNvPr>
          <p:cNvSpPr txBox="1"/>
          <p:nvPr/>
        </p:nvSpPr>
        <p:spPr>
          <a:xfrm>
            <a:off x="9377883" y="1180165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28D1AE-C81B-4711-B8FA-65ED1073E09E}"/>
              </a:ext>
            </a:extLst>
          </p:cNvPr>
          <p:cNvSpPr txBox="1"/>
          <p:nvPr/>
        </p:nvSpPr>
        <p:spPr>
          <a:xfrm>
            <a:off x="2394648" y="925071"/>
            <a:ext cx="4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EDD16F-4D08-4F71-98FF-F99E371E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72" y="689739"/>
            <a:ext cx="4480021" cy="6580763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sp>
        <p:nvSpPr>
          <p:cNvPr id="41" name="object 117">
            <a:extLst>
              <a:ext uri="{FF2B5EF4-FFF2-40B4-BE49-F238E27FC236}">
                <a16:creationId xmlns:a16="http://schemas.microsoft.com/office/drawing/2014/main" id="{C2461925-D540-4A27-B948-13B6069B8EE2}"/>
              </a:ext>
            </a:extLst>
          </p:cNvPr>
          <p:cNvSpPr txBox="1">
            <a:spLocks/>
          </p:cNvSpPr>
          <p:nvPr/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№7</a:t>
            </a:r>
            <a:r>
              <a:rPr lang="ru-RU"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lang="ru-RU"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3293A5-543E-480B-BB6A-E15785B6C588}"/>
              </a:ext>
            </a:extLst>
          </p:cNvPr>
          <p:cNvSpPr txBox="1"/>
          <p:nvPr/>
        </p:nvSpPr>
        <p:spPr>
          <a:xfrm>
            <a:off x="1092141" y="232097"/>
            <a:ext cx="1134512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Копия согласия на обработку персональных данных обучающегося </a:t>
            </a:r>
            <a:r>
              <a:rPr lang="ru-RU" sz="2000" b="1" spc="-80" dirty="0">
                <a:solidFill>
                  <a:srgbClr val="FF725E"/>
                </a:solidFill>
                <a:latin typeface="+mn-lt"/>
              </a:rPr>
              <a:t>(приложение 8 к заявке)</a:t>
            </a:r>
          </a:p>
        </p:txBody>
      </p:sp>
      <p:pic>
        <p:nvPicPr>
          <p:cNvPr id="43" name="object 21">
            <a:extLst>
              <a:ext uri="{FF2B5EF4-FFF2-40B4-BE49-F238E27FC236}">
                <a16:creationId xmlns:a16="http://schemas.microsoft.com/office/drawing/2014/main" id="{33480A4B-D786-4B65-97BA-E57A3C9042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BC2A9C7-4F29-43F1-9ABA-ABE81123D6A9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45" name="object 103">
              <a:hlinkClick r:id="rId4"/>
              <a:extLst>
                <a:ext uri="{FF2B5EF4-FFF2-40B4-BE49-F238E27FC236}">
                  <a16:creationId xmlns:a16="http://schemas.microsoft.com/office/drawing/2014/main" id="{26C98B80-B7B9-4299-8B3D-A29C2BB76B04}"/>
                </a:ext>
              </a:extLst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46" name="object 104">
              <a:hlinkClick r:id="rId4"/>
              <a:extLst>
                <a:ext uri="{FF2B5EF4-FFF2-40B4-BE49-F238E27FC236}">
                  <a16:creationId xmlns:a16="http://schemas.microsoft.com/office/drawing/2014/main" id="{FE047DE8-0C27-4965-AB66-B50163B18826}"/>
                </a:ext>
              </a:extLst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sp>
        <p:nvSpPr>
          <p:cNvPr id="71" name="object 31">
            <a:extLst>
              <a:ext uri="{FF2B5EF4-FFF2-40B4-BE49-F238E27FC236}">
                <a16:creationId xmlns:a16="http://schemas.microsoft.com/office/drawing/2014/main" id="{9B43EE80-4933-484E-828A-047E774D6AB2}"/>
              </a:ext>
            </a:extLst>
          </p:cNvPr>
          <p:cNvSpPr/>
          <p:nvPr/>
        </p:nvSpPr>
        <p:spPr>
          <a:xfrm rot="10800000">
            <a:off x="6944641" y="5422587"/>
            <a:ext cx="2662688" cy="614693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5DDF22-DEFC-4FDA-87E9-B6FA92A9D75F}"/>
              </a:ext>
            </a:extLst>
          </p:cNvPr>
          <p:cNvSpPr/>
          <p:nvPr/>
        </p:nvSpPr>
        <p:spPr>
          <a:xfrm>
            <a:off x="1092141" y="582972"/>
            <a:ext cx="49192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buClr>
                <a:srgbClr val="EA516A"/>
              </a:buClr>
              <a:tabLst>
                <a:tab pos="129539" algn="l"/>
              </a:tabLst>
            </a:pPr>
            <a:r>
              <a:rPr lang="ru-RU" sz="19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Заверенная руководителем претендента</a:t>
            </a:r>
          </a:p>
        </p:txBody>
      </p:sp>
      <p:sp>
        <p:nvSpPr>
          <p:cNvPr id="52" name="object 72">
            <a:extLst>
              <a:ext uri="{FF2B5EF4-FFF2-40B4-BE49-F238E27FC236}">
                <a16:creationId xmlns:a16="http://schemas.microsoft.com/office/drawing/2014/main" id="{EC29A7BE-6D8F-489F-9514-79CB22BABCAD}"/>
              </a:ext>
            </a:extLst>
          </p:cNvPr>
          <p:cNvSpPr txBox="1"/>
          <p:nvPr/>
        </p:nvSpPr>
        <p:spPr>
          <a:xfrm>
            <a:off x="2598016" y="1378405"/>
            <a:ext cx="1876527" cy="530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sz="1100" b="1" spc="-10" dirty="0">
                <a:solidFill>
                  <a:srgbClr val="FF725E"/>
                </a:solidFill>
                <a:latin typeface="+mj-lt"/>
                <a:cs typeface="Noto Sans"/>
              </a:rPr>
              <a:t>ФИО</a:t>
            </a:r>
            <a:r>
              <a:rPr sz="1100" b="1" spc="-25" dirty="0">
                <a:solidFill>
                  <a:srgbClr val="61398E"/>
                </a:solidFill>
                <a:latin typeface="+mn-lt"/>
                <a:cs typeface="Noto Sans"/>
              </a:rPr>
              <a:t> </a:t>
            </a:r>
            <a:r>
              <a:rPr sz="1100" spc="-10" dirty="0">
                <a:solidFill>
                  <a:srgbClr val="1D1D1B"/>
                </a:solidFill>
                <a:latin typeface="+mn-lt"/>
                <a:cs typeface="Trebuchet MS"/>
              </a:rPr>
              <a:t>обучающегося, </a:t>
            </a:r>
            <a:br>
              <a:rPr lang="ru-RU" sz="1100" spc="-10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sz="1100" dirty="0" err="1">
                <a:solidFill>
                  <a:srgbClr val="1D1D1B"/>
                </a:solidFill>
                <a:latin typeface="+mn-lt"/>
                <a:cs typeface="Trebuchet MS"/>
              </a:rPr>
              <a:t>дата</a:t>
            </a:r>
            <a:r>
              <a:rPr sz="1100" spc="-4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100" spc="-10" dirty="0" err="1">
                <a:solidFill>
                  <a:srgbClr val="1D1D1B"/>
                </a:solidFill>
                <a:latin typeface="+mn-lt"/>
                <a:cs typeface="Trebuchet MS"/>
              </a:rPr>
              <a:t>рождения</a:t>
            </a:r>
            <a:r>
              <a:rPr sz="1100" spc="-10" dirty="0">
                <a:solidFill>
                  <a:srgbClr val="1D1D1B"/>
                </a:solidFill>
                <a:latin typeface="+mn-lt"/>
                <a:cs typeface="Trebuchet MS"/>
              </a:rPr>
              <a:t>,</a:t>
            </a:r>
            <a:r>
              <a:rPr lang="ru-RU" sz="1100" spc="-1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br>
              <a:rPr lang="ru-RU" sz="1100" spc="-10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lang="ru-RU" sz="1100" dirty="0">
                <a:solidFill>
                  <a:srgbClr val="1D1D1B"/>
                </a:solidFill>
                <a:latin typeface="+mn-lt"/>
                <a:cs typeface="Trebuchet MS"/>
              </a:rPr>
              <a:t>полных</a:t>
            </a:r>
            <a:r>
              <a:rPr lang="ru-RU" sz="1100" spc="1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lang="ru-RU" sz="1100" spc="-25" dirty="0">
                <a:solidFill>
                  <a:srgbClr val="1D1D1B"/>
                </a:solidFill>
                <a:latin typeface="+mn-lt"/>
                <a:cs typeface="Trebuchet MS"/>
              </a:rPr>
              <a:t>лет</a:t>
            </a:r>
            <a:endParaRPr lang="ru-RU" sz="1100" dirty="0">
              <a:latin typeface="+mn-lt"/>
              <a:cs typeface="Trebuchet MS"/>
            </a:endParaRPr>
          </a:p>
        </p:txBody>
      </p:sp>
      <p:sp>
        <p:nvSpPr>
          <p:cNvPr id="59" name="object 76">
            <a:extLst>
              <a:ext uri="{FF2B5EF4-FFF2-40B4-BE49-F238E27FC236}">
                <a16:creationId xmlns:a16="http://schemas.microsoft.com/office/drawing/2014/main" id="{5FEE1144-C956-4BDB-9CB8-7C22DFC5D4DC}"/>
              </a:ext>
            </a:extLst>
          </p:cNvPr>
          <p:cNvSpPr txBox="1"/>
          <p:nvPr/>
        </p:nvSpPr>
        <p:spPr>
          <a:xfrm>
            <a:off x="9613553" y="1633304"/>
            <a:ext cx="1701164" cy="530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sz="1100" spc="10" dirty="0" err="1">
                <a:solidFill>
                  <a:srgbClr val="1D1D1B"/>
                </a:solidFill>
                <a:latin typeface="+mn-lt"/>
                <a:cs typeface="Trebuchet MS"/>
              </a:rPr>
              <a:t>Обязательно</a:t>
            </a:r>
            <a:r>
              <a:rPr sz="1100" spc="155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r>
              <a:rPr sz="1100" spc="-10" dirty="0">
                <a:solidFill>
                  <a:srgbClr val="1D1D1B"/>
                </a:solidFill>
                <a:latin typeface="+mn-lt"/>
                <a:cs typeface="Trebuchet MS"/>
              </a:rPr>
              <a:t>заполнение </a:t>
            </a:r>
            <a:r>
              <a:rPr sz="1100" dirty="0" err="1">
                <a:solidFill>
                  <a:srgbClr val="1D1D1B"/>
                </a:solidFill>
                <a:latin typeface="+mn-lt"/>
                <a:cs typeface="Trebuchet MS"/>
              </a:rPr>
              <a:t>поля</a:t>
            </a:r>
            <a:r>
              <a:rPr sz="1100" spc="20" dirty="0">
                <a:solidFill>
                  <a:srgbClr val="1D1D1B"/>
                </a:solidFill>
                <a:latin typeface="+mn-lt"/>
                <a:cs typeface="Trebuchet MS"/>
              </a:rPr>
              <a:t> </a:t>
            </a:r>
            <a:br>
              <a:rPr lang="ru-RU" sz="1100" spc="20" dirty="0">
                <a:solidFill>
                  <a:srgbClr val="1D1D1B"/>
                </a:solidFill>
                <a:latin typeface="+mn-lt"/>
                <a:cs typeface="Trebuchet MS"/>
              </a:rPr>
            </a:br>
            <a:r>
              <a:rPr sz="1100" b="1" spc="-70" dirty="0">
                <a:solidFill>
                  <a:srgbClr val="FF725E"/>
                </a:solidFill>
                <a:latin typeface="+mj-lt"/>
                <a:cs typeface="Noto Sans"/>
              </a:rPr>
              <a:t>«дата</a:t>
            </a:r>
            <a:r>
              <a:rPr sz="1100" b="1" spc="55" dirty="0">
                <a:solidFill>
                  <a:srgbClr val="FF725E"/>
                </a:solidFill>
                <a:latin typeface="+mj-lt"/>
                <a:cs typeface="Noto Sans"/>
              </a:rPr>
              <a:t> </a:t>
            </a:r>
            <a:r>
              <a:rPr sz="1100" b="1" spc="-10" dirty="0">
                <a:solidFill>
                  <a:srgbClr val="FF725E"/>
                </a:solidFill>
                <a:latin typeface="+mj-lt"/>
                <a:cs typeface="Noto Sans"/>
              </a:rPr>
              <a:t>рождения»</a:t>
            </a:r>
            <a:endParaRPr sz="1100" dirty="0">
              <a:solidFill>
                <a:srgbClr val="FF725E"/>
              </a:solidFill>
              <a:latin typeface="+mj-lt"/>
              <a:cs typeface="Noto Sans"/>
            </a:endParaRPr>
          </a:p>
        </p:txBody>
      </p:sp>
      <p:sp>
        <p:nvSpPr>
          <p:cNvPr id="62" name="object 79">
            <a:extLst>
              <a:ext uri="{FF2B5EF4-FFF2-40B4-BE49-F238E27FC236}">
                <a16:creationId xmlns:a16="http://schemas.microsoft.com/office/drawing/2014/main" id="{66FBCBDF-FDFD-4A88-A688-EE6DA3CFC2F6}"/>
              </a:ext>
            </a:extLst>
          </p:cNvPr>
          <p:cNvSpPr txBox="1"/>
          <p:nvPr/>
        </p:nvSpPr>
        <p:spPr>
          <a:xfrm>
            <a:off x="2598016" y="2840940"/>
            <a:ext cx="1876526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00" b="1" spc="-45" dirty="0" err="1">
                <a:solidFill>
                  <a:srgbClr val="FF725E"/>
                </a:solidFill>
                <a:latin typeface="+mj-lt"/>
                <a:cs typeface="Noto Sans"/>
              </a:rPr>
              <a:t>Данные</a:t>
            </a:r>
            <a:r>
              <a:rPr sz="1100" b="1" spc="-10" dirty="0">
                <a:solidFill>
                  <a:srgbClr val="61398E"/>
                </a:solidFill>
                <a:latin typeface="+mn-lt"/>
                <a:cs typeface="Noto Sans"/>
              </a:rPr>
              <a:t> </a:t>
            </a:r>
            <a:r>
              <a:rPr sz="1100" spc="-10" dirty="0" err="1">
                <a:solidFill>
                  <a:srgbClr val="1D1D1B"/>
                </a:solidFill>
                <a:latin typeface="+mn-lt"/>
                <a:cs typeface="Trebuchet MS"/>
              </a:rPr>
              <a:t>обучающегося</a:t>
            </a:r>
            <a:endParaRPr sz="1100" dirty="0">
              <a:latin typeface="+mn-lt"/>
              <a:cs typeface="Trebuchet MS"/>
            </a:endParaRPr>
          </a:p>
        </p:txBody>
      </p:sp>
      <p:sp>
        <p:nvSpPr>
          <p:cNvPr id="63" name="object 81">
            <a:extLst>
              <a:ext uri="{FF2B5EF4-FFF2-40B4-BE49-F238E27FC236}">
                <a16:creationId xmlns:a16="http://schemas.microsoft.com/office/drawing/2014/main" id="{310BEC77-F6AE-499D-B9BF-9EB12EEA792D}"/>
              </a:ext>
            </a:extLst>
          </p:cNvPr>
          <p:cNvSpPr txBox="1"/>
          <p:nvPr/>
        </p:nvSpPr>
        <p:spPr>
          <a:xfrm>
            <a:off x="2170963" y="5191124"/>
            <a:ext cx="2421509" cy="3558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45"/>
              </a:spcBef>
            </a:pPr>
            <a:r>
              <a:rPr lang="ru-RU" sz="1100" b="1" dirty="0">
                <a:solidFill>
                  <a:srgbClr val="FF725E"/>
                </a:solidFill>
                <a:latin typeface="+mj-lt"/>
              </a:rPr>
              <a:t>Д</a:t>
            </a:r>
            <a:r>
              <a:rPr sz="1100" b="1" dirty="0" err="1">
                <a:solidFill>
                  <a:srgbClr val="FF725E"/>
                </a:solidFill>
                <a:latin typeface="+mj-lt"/>
              </a:rPr>
              <a:t>ата</a:t>
            </a:r>
            <a:r>
              <a:rPr sz="1100" b="1" dirty="0">
                <a:solidFill>
                  <a:srgbClr val="FF725E"/>
                </a:solidFill>
                <a:latin typeface="+mj-lt"/>
              </a:rPr>
              <a:t>, подпись, </a:t>
            </a:r>
            <a:br>
              <a:rPr lang="ru-RU" sz="1100" b="1" dirty="0">
                <a:solidFill>
                  <a:srgbClr val="FF725E"/>
                </a:solidFill>
                <a:latin typeface="+mj-lt"/>
              </a:rPr>
            </a:br>
            <a:r>
              <a:rPr sz="1100" b="1" dirty="0" err="1">
                <a:solidFill>
                  <a:srgbClr val="FF725E"/>
                </a:solidFill>
                <a:latin typeface="+mj-lt"/>
              </a:rPr>
              <a:t>фамилия</a:t>
            </a:r>
            <a:r>
              <a:rPr sz="1100" b="1" dirty="0">
                <a:solidFill>
                  <a:srgbClr val="FF725E"/>
                </a:solidFill>
                <a:latin typeface="+mj-lt"/>
              </a:rPr>
              <a:t>, инициалы</a:t>
            </a:r>
          </a:p>
        </p:txBody>
      </p:sp>
      <p:sp>
        <p:nvSpPr>
          <p:cNvPr id="65" name="object 82">
            <a:extLst>
              <a:ext uri="{FF2B5EF4-FFF2-40B4-BE49-F238E27FC236}">
                <a16:creationId xmlns:a16="http://schemas.microsoft.com/office/drawing/2014/main" id="{B9C0394D-9596-4310-BC7F-7699B2B78832}"/>
              </a:ext>
            </a:extLst>
          </p:cNvPr>
          <p:cNvSpPr txBox="1"/>
          <p:nvPr/>
        </p:nvSpPr>
        <p:spPr>
          <a:xfrm>
            <a:off x="9613553" y="3348151"/>
            <a:ext cx="2133641" cy="5193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3699"/>
              </a:lnSpc>
              <a:spcBef>
                <a:spcPts val="90"/>
              </a:spcBef>
              <a:defRPr sz="1100" spc="-45">
                <a:solidFill>
                  <a:srgbClr val="1D1D1B"/>
                </a:solidFill>
                <a:latin typeface="+mn-lt"/>
                <a:cs typeface="Noto Sans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/>
              <a:t>Указывается</a:t>
            </a:r>
            <a:r>
              <a:rPr dirty="0"/>
              <a:t> </a:t>
            </a:r>
            <a:r>
              <a:rPr lang="ru-RU" dirty="0"/>
              <a:t>наименование претендента</a:t>
            </a:r>
            <a:r>
              <a:rPr dirty="0"/>
              <a:t>, </a:t>
            </a:r>
            <a:r>
              <a:rPr dirty="0" err="1"/>
              <a:t>направившего</a:t>
            </a:r>
            <a:r>
              <a:rPr lang="ru-RU" dirty="0"/>
              <a:t> </a:t>
            </a:r>
            <a:br>
              <a:rPr lang="ru-RU" dirty="0"/>
            </a:br>
            <a:r>
              <a:rPr dirty="0" err="1"/>
              <a:t>на</a:t>
            </a:r>
            <a:r>
              <a:rPr dirty="0"/>
              <a:t> обучение сотрудника</a:t>
            </a:r>
          </a:p>
        </p:txBody>
      </p:sp>
      <p:sp>
        <p:nvSpPr>
          <p:cNvPr id="66" name="object 83">
            <a:extLst>
              <a:ext uri="{FF2B5EF4-FFF2-40B4-BE49-F238E27FC236}">
                <a16:creationId xmlns:a16="http://schemas.microsoft.com/office/drawing/2014/main" id="{6E358918-0DE5-4CFB-9DAD-AAAB7FB843DF}"/>
              </a:ext>
            </a:extLst>
          </p:cNvPr>
          <p:cNvSpPr txBox="1"/>
          <p:nvPr/>
        </p:nvSpPr>
        <p:spPr>
          <a:xfrm>
            <a:off x="9651518" y="5196895"/>
            <a:ext cx="1795780" cy="688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35"/>
              </a:spcBef>
              <a:defRPr sz="1100" b="1">
                <a:solidFill>
                  <a:srgbClr val="FF725E"/>
                </a:solidFill>
                <a:latin typeface="+mj-lt"/>
              </a:defRPr>
            </a:lvl1pPr>
          </a:lstStyle>
          <a:p>
            <a:r>
              <a:rPr dirty="0"/>
              <a:t>Собственноручная подпись обучающегося или его законного представителя</a:t>
            </a:r>
          </a:p>
        </p:txBody>
      </p:sp>
      <p:sp>
        <p:nvSpPr>
          <p:cNvPr id="68" name="object 88">
            <a:extLst>
              <a:ext uri="{FF2B5EF4-FFF2-40B4-BE49-F238E27FC236}">
                <a16:creationId xmlns:a16="http://schemas.microsoft.com/office/drawing/2014/main" id="{7E3EE776-072A-4C2A-804A-5D8D619519C6}"/>
              </a:ext>
            </a:extLst>
          </p:cNvPr>
          <p:cNvSpPr txBox="1"/>
          <p:nvPr/>
        </p:nvSpPr>
        <p:spPr>
          <a:xfrm>
            <a:off x="446122" y="2078542"/>
            <a:ext cx="1724841" cy="5932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9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Заполняется </a:t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</a:b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собственноручно </a:t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</a:b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обучающимся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089D149F-36C3-4E45-B312-58D6476DCCDA}"/>
              </a:ext>
            </a:extLst>
          </p:cNvPr>
          <p:cNvCxnSpPr>
            <a:cxnSpLocks/>
          </p:cNvCxnSpPr>
          <p:nvPr/>
        </p:nvCxnSpPr>
        <p:spPr>
          <a:xfrm flipH="1">
            <a:off x="6569869" y="1724026"/>
            <a:ext cx="2896394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27FF8FF4-0216-4D2A-964B-60AB2745DB04}"/>
              </a:ext>
            </a:extLst>
          </p:cNvPr>
          <p:cNvCxnSpPr>
            <a:cxnSpLocks/>
          </p:cNvCxnSpPr>
          <p:nvPr/>
        </p:nvCxnSpPr>
        <p:spPr>
          <a:xfrm flipH="1">
            <a:off x="6569869" y="3457541"/>
            <a:ext cx="2895599" cy="12429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7C22BD44-141C-438D-8AF8-39075C2FD61C}"/>
              </a:ext>
            </a:extLst>
          </p:cNvPr>
          <p:cNvCxnSpPr>
            <a:cxnSpLocks/>
          </p:cNvCxnSpPr>
          <p:nvPr/>
        </p:nvCxnSpPr>
        <p:spPr>
          <a:xfrm>
            <a:off x="4055269" y="1495425"/>
            <a:ext cx="1956167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bject 31">
            <a:extLst>
              <a:ext uri="{FF2B5EF4-FFF2-40B4-BE49-F238E27FC236}">
                <a16:creationId xmlns:a16="http://schemas.microsoft.com/office/drawing/2014/main" id="{88712C51-C785-4E08-A846-25F4325BED9B}"/>
              </a:ext>
            </a:extLst>
          </p:cNvPr>
          <p:cNvSpPr/>
          <p:nvPr/>
        </p:nvSpPr>
        <p:spPr>
          <a:xfrm>
            <a:off x="3380215" y="2054332"/>
            <a:ext cx="2631221" cy="732986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1">
            <a:extLst>
              <a:ext uri="{FF2B5EF4-FFF2-40B4-BE49-F238E27FC236}">
                <a16:creationId xmlns:a16="http://schemas.microsoft.com/office/drawing/2014/main" id="{9DFE38F6-28A4-4121-8C0B-BD2F1E27CCB6}"/>
              </a:ext>
            </a:extLst>
          </p:cNvPr>
          <p:cNvSpPr/>
          <p:nvPr/>
        </p:nvSpPr>
        <p:spPr>
          <a:xfrm flipV="1">
            <a:off x="3521869" y="5546991"/>
            <a:ext cx="1564441" cy="496420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14">
            <a:extLst>
              <a:ext uri="{FF2B5EF4-FFF2-40B4-BE49-F238E27FC236}">
                <a16:creationId xmlns:a16="http://schemas.microsoft.com/office/drawing/2014/main" id="{A6901BF3-8389-4A4B-838D-8EFED47F9AD6}"/>
              </a:ext>
            </a:extLst>
          </p:cNvPr>
          <p:cNvSpPr/>
          <p:nvPr/>
        </p:nvSpPr>
        <p:spPr>
          <a:xfrm>
            <a:off x="283309" y="5457825"/>
            <a:ext cx="474258" cy="1414484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61" name="object 78">
            <a:extLst>
              <a:ext uri="{FF2B5EF4-FFF2-40B4-BE49-F238E27FC236}">
                <a16:creationId xmlns:a16="http://schemas.microsoft.com/office/drawing/2014/main" id="{90AA08A6-D755-4FB1-BA5E-8BDC1A4ABF4F}"/>
              </a:ext>
            </a:extLst>
          </p:cNvPr>
          <p:cNvSpPr txBox="1"/>
          <p:nvPr/>
        </p:nvSpPr>
        <p:spPr>
          <a:xfrm>
            <a:off x="446122" y="6544763"/>
            <a:ext cx="2323543" cy="447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sz="1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Обязательно заверяется </a:t>
            </a:r>
            <a:r>
              <a:rPr sz="14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руководителем </a:t>
            </a:r>
            <a:r>
              <a:rPr sz="1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претедента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8865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2F09E1-E0E3-4B06-8C65-9AEFCE61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22" y="1134014"/>
            <a:ext cx="5398094" cy="5907414"/>
          </a:xfrm>
          <a:prstGeom prst="rect">
            <a:avLst/>
          </a:prstGeom>
          <a:ln>
            <a:noFill/>
          </a:ln>
          <a:effectLst>
            <a:outerShdw blurRad="1905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</p:spPr>
      </p:pic>
      <p:sp>
        <p:nvSpPr>
          <p:cNvPr id="41" name="object 117">
            <a:extLst>
              <a:ext uri="{FF2B5EF4-FFF2-40B4-BE49-F238E27FC236}">
                <a16:creationId xmlns:a16="http://schemas.microsoft.com/office/drawing/2014/main" id="{C2461925-D540-4A27-B948-13B6069B8EE2}"/>
              </a:ext>
            </a:extLst>
          </p:cNvPr>
          <p:cNvSpPr txBox="1">
            <a:spLocks/>
          </p:cNvSpPr>
          <p:nvPr/>
        </p:nvSpPr>
        <p:spPr>
          <a:xfrm>
            <a:off x="245269" y="145206"/>
            <a:ext cx="10091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spc="-85" dirty="0">
                <a:solidFill>
                  <a:srgbClr val="FF725E"/>
                </a:solidFill>
                <a:latin typeface="Montserrat ExtraBold" panose="00000900000000000000" pitchFamily="2" charset="-52"/>
              </a:rPr>
              <a:t>№8</a:t>
            </a:r>
            <a:r>
              <a:rPr lang="ru-RU" sz="3600" spc="-990" dirty="0">
                <a:solidFill>
                  <a:srgbClr val="FF725E"/>
                </a:solidFill>
                <a:latin typeface="Montserrat ExtraBold" panose="00000900000000000000" pitchFamily="2" charset="-52"/>
              </a:rPr>
              <a:t> </a:t>
            </a:r>
            <a:endParaRPr lang="ru-RU" sz="3200" dirty="0">
              <a:solidFill>
                <a:srgbClr val="FF725E"/>
              </a:solidFill>
              <a:latin typeface="Montserrat ExtraBold" panose="00000900000000000000" pitchFamily="2" charset="-52"/>
              <a:cs typeface="Noto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3293A5-543E-480B-BB6A-E15785B6C588}"/>
              </a:ext>
            </a:extLst>
          </p:cNvPr>
          <p:cNvSpPr txBox="1"/>
          <p:nvPr/>
        </p:nvSpPr>
        <p:spPr>
          <a:xfrm>
            <a:off x="1092141" y="232097"/>
            <a:ext cx="1134512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Карточка организации </a:t>
            </a:r>
            <a:r>
              <a:rPr lang="ru-RU" sz="2000" b="1" spc="-80" dirty="0">
                <a:solidFill>
                  <a:srgbClr val="FF725E"/>
                </a:solidFill>
                <a:latin typeface="+mn-lt"/>
              </a:rPr>
              <a:t>(приложение 9 к заявке)</a:t>
            </a:r>
          </a:p>
        </p:txBody>
      </p:sp>
      <p:pic>
        <p:nvPicPr>
          <p:cNvPr id="43" name="object 21">
            <a:extLst>
              <a:ext uri="{FF2B5EF4-FFF2-40B4-BE49-F238E27FC236}">
                <a16:creationId xmlns:a16="http://schemas.microsoft.com/office/drawing/2014/main" id="{33480A4B-D786-4B65-97BA-E57A3C9042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469" y="146950"/>
            <a:ext cx="407616" cy="48525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BC2A9C7-4F29-43F1-9ABA-ABE81123D6A9}"/>
              </a:ext>
            </a:extLst>
          </p:cNvPr>
          <p:cNvGrpSpPr/>
          <p:nvPr/>
        </p:nvGrpSpPr>
        <p:grpSpPr>
          <a:xfrm>
            <a:off x="11616774" y="7041428"/>
            <a:ext cx="1768895" cy="423545"/>
            <a:chOff x="11616774" y="7041428"/>
            <a:chExt cx="1768895" cy="423545"/>
          </a:xfrm>
        </p:grpSpPr>
        <p:sp>
          <p:nvSpPr>
            <p:cNvPr id="45" name="object 103">
              <a:hlinkClick r:id="rId4"/>
              <a:extLst>
                <a:ext uri="{FF2B5EF4-FFF2-40B4-BE49-F238E27FC236}">
                  <a16:creationId xmlns:a16="http://schemas.microsoft.com/office/drawing/2014/main" id="{26C98B80-B7B9-4299-8B3D-A29C2BB76B04}"/>
                </a:ext>
              </a:extLst>
            </p:cNvPr>
            <p:cNvSpPr/>
            <p:nvPr/>
          </p:nvSpPr>
          <p:spPr>
            <a:xfrm>
              <a:off x="11616774" y="7041428"/>
              <a:ext cx="1768895" cy="423545"/>
            </a:xfrm>
            <a:custGeom>
              <a:avLst/>
              <a:gdLst/>
              <a:ahLst/>
              <a:cxnLst/>
              <a:rect l="l" t="t" r="r" b="b"/>
              <a:pathLst>
                <a:path w="1693545" h="423545">
                  <a:moveTo>
                    <a:pt x="1481734" y="422935"/>
                  </a:moveTo>
                  <a:lnTo>
                    <a:pt x="211467" y="422935"/>
                  </a:lnTo>
                  <a:lnTo>
                    <a:pt x="162980" y="417350"/>
                  </a:lnTo>
                  <a:lnTo>
                    <a:pt x="118470" y="401441"/>
                  </a:lnTo>
                  <a:lnTo>
                    <a:pt x="79205" y="376477"/>
                  </a:lnTo>
                  <a:lnTo>
                    <a:pt x="46457" y="343729"/>
                  </a:lnTo>
                  <a:lnTo>
                    <a:pt x="21494" y="304465"/>
                  </a:lnTo>
                  <a:lnTo>
                    <a:pt x="5585" y="259954"/>
                  </a:lnTo>
                  <a:lnTo>
                    <a:pt x="0" y="211467"/>
                  </a:lnTo>
                  <a:lnTo>
                    <a:pt x="5585" y="162980"/>
                  </a:lnTo>
                  <a:lnTo>
                    <a:pt x="21494" y="118470"/>
                  </a:lnTo>
                  <a:lnTo>
                    <a:pt x="46457" y="79205"/>
                  </a:lnTo>
                  <a:lnTo>
                    <a:pt x="79205" y="46457"/>
                  </a:lnTo>
                  <a:lnTo>
                    <a:pt x="118470" y="21494"/>
                  </a:lnTo>
                  <a:lnTo>
                    <a:pt x="162980" y="5585"/>
                  </a:lnTo>
                  <a:lnTo>
                    <a:pt x="211467" y="0"/>
                  </a:lnTo>
                  <a:lnTo>
                    <a:pt x="1481734" y="0"/>
                  </a:lnTo>
                  <a:lnTo>
                    <a:pt x="1530221" y="5585"/>
                  </a:lnTo>
                  <a:lnTo>
                    <a:pt x="1574732" y="21494"/>
                  </a:lnTo>
                  <a:lnTo>
                    <a:pt x="1613996" y="46457"/>
                  </a:lnTo>
                  <a:lnTo>
                    <a:pt x="1646744" y="79205"/>
                  </a:lnTo>
                  <a:lnTo>
                    <a:pt x="1671708" y="118470"/>
                  </a:lnTo>
                  <a:lnTo>
                    <a:pt x="1687617" y="162980"/>
                  </a:lnTo>
                  <a:lnTo>
                    <a:pt x="1693202" y="211467"/>
                  </a:lnTo>
                  <a:lnTo>
                    <a:pt x="1687617" y="259954"/>
                  </a:lnTo>
                  <a:lnTo>
                    <a:pt x="1671708" y="304465"/>
                  </a:lnTo>
                  <a:lnTo>
                    <a:pt x="1646744" y="343729"/>
                  </a:lnTo>
                  <a:lnTo>
                    <a:pt x="1613996" y="376477"/>
                  </a:lnTo>
                  <a:lnTo>
                    <a:pt x="1574732" y="401441"/>
                  </a:lnTo>
                  <a:lnTo>
                    <a:pt x="1530221" y="417350"/>
                  </a:lnTo>
                  <a:lnTo>
                    <a:pt x="1481734" y="422935"/>
                  </a:lnTo>
                  <a:close/>
                </a:path>
              </a:pathLst>
            </a:custGeom>
            <a:solidFill>
              <a:srgbClr val="FF725E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Gilroy Light" panose="00000400000000000000" pitchFamily="50" charset="-52"/>
              </a:endParaRPr>
            </a:p>
          </p:txBody>
        </p:sp>
        <p:sp>
          <p:nvSpPr>
            <p:cNvPr id="46" name="object 104">
              <a:hlinkClick r:id="rId4"/>
              <a:extLst>
                <a:ext uri="{FF2B5EF4-FFF2-40B4-BE49-F238E27FC236}">
                  <a16:creationId xmlns:a16="http://schemas.microsoft.com/office/drawing/2014/main" id="{FE047DE8-0C27-4965-AB66-B50163B18826}"/>
                </a:ext>
              </a:extLst>
            </p:cNvPr>
            <p:cNvSpPr txBox="1"/>
            <p:nvPr/>
          </p:nvSpPr>
          <p:spPr>
            <a:xfrm>
              <a:off x="11655192" y="7101058"/>
              <a:ext cx="1693544" cy="339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3030" marR="5080" indent="-100965">
                <a:lnSpc>
                  <a:spcPct val="103000"/>
                </a:lnSpc>
                <a:spcBef>
                  <a:spcPts val="95"/>
                </a:spcBef>
              </a:pP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Скачать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ШАБЛОН </a:t>
              </a:r>
              <a:r>
                <a:rPr sz="1050" b="1" spc="20" dirty="0" err="1">
                  <a:solidFill>
                    <a:schemeClr val="bg1"/>
                  </a:solidFill>
                  <a:latin typeface="+mj-lt"/>
                  <a:cs typeface="Noto Sans"/>
                </a:rPr>
                <a:t>заявки</a:t>
              </a:r>
              <a:b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</a:b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и </a:t>
              </a:r>
              <a:r>
                <a:rPr lang="ru-RU"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ПРИЛОЖЕНИЯ</a:t>
              </a:r>
              <a:r>
                <a:rPr sz="1050" b="1" spc="20" dirty="0">
                  <a:solidFill>
                    <a:schemeClr val="bg1"/>
                  </a:solidFill>
                  <a:latin typeface="+mj-lt"/>
                  <a:cs typeface="Noto Sans"/>
                </a:rPr>
                <a:t> к ней</a:t>
              </a:r>
              <a:endParaRPr sz="1050" spc="20" dirty="0">
                <a:solidFill>
                  <a:schemeClr val="bg1"/>
                </a:solidFill>
                <a:latin typeface="+mj-lt"/>
                <a:cs typeface="Noto Sans"/>
              </a:endParaRPr>
            </a:p>
          </p:txBody>
        </p:sp>
      </p:grpSp>
      <p:sp>
        <p:nvSpPr>
          <p:cNvPr id="71" name="object 31">
            <a:extLst>
              <a:ext uri="{FF2B5EF4-FFF2-40B4-BE49-F238E27FC236}">
                <a16:creationId xmlns:a16="http://schemas.microsoft.com/office/drawing/2014/main" id="{9B43EE80-4933-484E-828A-047E774D6AB2}"/>
              </a:ext>
            </a:extLst>
          </p:cNvPr>
          <p:cNvSpPr/>
          <p:nvPr/>
        </p:nvSpPr>
        <p:spPr>
          <a:xfrm rot="10800000">
            <a:off x="7102608" y="5251623"/>
            <a:ext cx="2601936" cy="710263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5DDF22-DEFC-4FDA-87E9-B6FA92A9D75F}"/>
              </a:ext>
            </a:extLst>
          </p:cNvPr>
          <p:cNvSpPr/>
          <p:nvPr/>
        </p:nvSpPr>
        <p:spPr>
          <a:xfrm>
            <a:off x="1092141" y="582972"/>
            <a:ext cx="49192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buClr>
                <a:srgbClr val="EA516A"/>
              </a:buClr>
              <a:tabLst>
                <a:tab pos="129539" algn="l"/>
              </a:tabLst>
            </a:pPr>
            <a:r>
              <a:rPr lang="ru-RU" sz="19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Заверенная руководителем претендента</a:t>
            </a:r>
          </a:p>
        </p:txBody>
      </p:sp>
      <p:sp>
        <p:nvSpPr>
          <p:cNvPr id="65" name="object 82">
            <a:extLst>
              <a:ext uri="{FF2B5EF4-FFF2-40B4-BE49-F238E27FC236}">
                <a16:creationId xmlns:a16="http://schemas.microsoft.com/office/drawing/2014/main" id="{B9C0394D-9596-4310-BC7F-7699B2B78832}"/>
              </a:ext>
            </a:extLst>
          </p:cNvPr>
          <p:cNvSpPr txBox="1"/>
          <p:nvPr/>
        </p:nvSpPr>
        <p:spPr>
          <a:xfrm>
            <a:off x="9779701" y="2327869"/>
            <a:ext cx="2133641" cy="530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3699"/>
              </a:lnSpc>
              <a:spcBef>
                <a:spcPts val="90"/>
              </a:spcBef>
              <a:defRPr sz="1100" spc="-45">
                <a:solidFill>
                  <a:srgbClr val="1D1D1B"/>
                </a:solidFill>
                <a:latin typeface="+mn-lt"/>
                <a:cs typeface="Noto Sans"/>
              </a:defRPr>
            </a:lvl1pPr>
          </a:lstStyle>
          <a:p>
            <a:r>
              <a:rPr dirty="0" err="1"/>
              <a:t>Указывается</a:t>
            </a:r>
            <a:r>
              <a:rPr dirty="0"/>
              <a:t> </a:t>
            </a:r>
            <a:r>
              <a:rPr lang="ru-RU" dirty="0"/>
              <a:t>наименование претендента</a:t>
            </a:r>
            <a:r>
              <a:rPr dirty="0"/>
              <a:t>, </a:t>
            </a:r>
            <a:r>
              <a:rPr dirty="0" err="1"/>
              <a:t>направившего</a:t>
            </a:r>
            <a:r>
              <a:rPr lang="ru-RU" dirty="0"/>
              <a:t> </a:t>
            </a:r>
            <a:br>
              <a:rPr lang="ru-RU" dirty="0"/>
            </a:br>
            <a:r>
              <a:rPr dirty="0" err="1"/>
              <a:t>на</a:t>
            </a:r>
            <a:r>
              <a:rPr dirty="0"/>
              <a:t> обучение сотрудника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27FF8FF4-0216-4D2A-964B-60AB2745DB04}"/>
              </a:ext>
            </a:extLst>
          </p:cNvPr>
          <p:cNvCxnSpPr>
            <a:cxnSpLocks/>
          </p:cNvCxnSpPr>
          <p:nvPr/>
        </p:nvCxnSpPr>
        <p:spPr>
          <a:xfrm flipH="1">
            <a:off x="6943585" y="2426226"/>
            <a:ext cx="2772000" cy="1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bject 31">
            <a:extLst>
              <a:ext uri="{FF2B5EF4-FFF2-40B4-BE49-F238E27FC236}">
                <a16:creationId xmlns:a16="http://schemas.microsoft.com/office/drawing/2014/main" id="{9DFE38F6-28A4-4121-8C0B-BD2F1E27CCB6}"/>
              </a:ext>
            </a:extLst>
          </p:cNvPr>
          <p:cNvSpPr/>
          <p:nvPr/>
        </p:nvSpPr>
        <p:spPr>
          <a:xfrm rot="10800000" flipV="1">
            <a:off x="4050281" y="5283019"/>
            <a:ext cx="1921565" cy="260381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2">
            <a:extLst>
              <a:ext uri="{FF2B5EF4-FFF2-40B4-BE49-F238E27FC236}">
                <a16:creationId xmlns:a16="http://schemas.microsoft.com/office/drawing/2014/main" id="{3893CDC3-6B34-4C0D-8B73-325675346CAF}"/>
              </a:ext>
            </a:extLst>
          </p:cNvPr>
          <p:cNvSpPr txBox="1"/>
          <p:nvPr/>
        </p:nvSpPr>
        <p:spPr>
          <a:xfrm>
            <a:off x="9779701" y="4030020"/>
            <a:ext cx="2133641" cy="530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3699"/>
              </a:lnSpc>
              <a:spcBef>
                <a:spcPts val="90"/>
              </a:spcBef>
              <a:defRPr sz="1100" spc="-45">
                <a:solidFill>
                  <a:srgbClr val="1D1D1B"/>
                </a:solidFill>
                <a:latin typeface="+mn-lt"/>
                <a:cs typeface="Noto Sans"/>
              </a:defRPr>
            </a:lvl1pPr>
          </a:lstStyle>
          <a:p>
            <a:r>
              <a:rPr dirty="0" err="1"/>
              <a:t>Указыва</a:t>
            </a:r>
            <a:r>
              <a:rPr lang="ru-RU" dirty="0"/>
              <a:t>ю</a:t>
            </a:r>
            <a:r>
              <a:rPr dirty="0" err="1"/>
              <a:t>тся</a:t>
            </a:r>
            <a:r>
              <a:rPr dirty="0"/>
              <a:t> </a:t>
            </a:r>
            <a:r>
              <a:rPr lang="ru-RU" dirty="0" err="1"/>
              <a:t>рекизиты</a:t>
            </a:r>
            <a:r>
              <a:rPr lang="ru-RU" dirty="0"/>
              <a:t> счета претендента для перечисления субсидии </a:t>
            </a:r>
            <a:endParaRPr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FD6AE67-3B9D-4215-95D1-261DEE2FB7CB}"/>
              </a:ext>
            </a:extLst>
          </p:cNvPr>
          <p:cNvCxnSpPr>
            <a:cxnSpLocks/>
          </p:cNvCxnSpPr>
          <p:nvPr/>
        </p:nvCxnSpPr>
        <p:spPr>
          <a:xfrm flipH="1">
            <a:off x="5636953" y="4138979"/>
            <a:ext cx="4071704" cy="0"/>
          </a:xfrm>
          <a:prstGeom prst="line">
            <a:avLst/>
          </a:prstGeom>
          <a:ln cap="rnd">
            <a:solidFill>
              <a:srgbClr val="FF725E"/>
            </a:solidFill>
            <a:prstDash val="lgDash"/>
            <a:round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bject 59">
            <a:extLst>
              <a:ext uri="{FF2B5EF4-FFF2-40B4-BE49-F238E27FC236}">
                <a16:creationId xmlns:a16="http://schemas.microsoft.com/office/drawing/2014/main" id="{5CB23202-784E-46E8-B7ED-05AA019B31EC}"/>
              </a:ext>
            </a:extLst>
          </p:cNvPr>
          <p:cNvSpPr txBox="1"/>
          <p:nvPr/>
        </p:nvSpPr>
        <p:spPr>
          <a:xfrm>
            <a:off x="9794677" y="5089727"/>
            <a:ext cx="2333105" cy="3236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4000"/>
              </a:lnSpc>
              <a:spcBef>
                <a:spcPts val="9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</a:defRPr>
            </a:lvl1pPr>
          </a:lstStyle>
          <a:p>
            <a:r>
              <a:rPr dirty="0"/>
              <a:t>Подпись руководителя/ИП </a:t>
            </a:r>
            <a:br>
              <a:rPr lang="ru-RU" dirty="0"/>
            </a:br>
            <a:r>
              <a:rPr dirty="0" err="1"/>
              <a:t>или</a:t>
            </a:r>
            <a:r>
              <a:rPr dirty="0"/>
              <a:t> уполномоченного лица</a:t>
            </a:r>
          </a:p>
        </p:txBody>
      </p:sp>
      <p:sp>
        <p:nvSpPr>
          <p:cNvPr id="35" name="object 60">
            <a:extLst>
              <a:ext uri="{FF2B5EF4-FFF2-40B4-BE49-F238E27FC236}">
                <a16:creationId xmlns:a16="http://schemas.microsoft.com/office/drawing/2014/main" id="{26337102-4F88-4BE6-A717-D8AD8FB5B2A8}"/>
              </a:ext>
            </a:extLst>
          </p:cNvPr>
          <p:cNvSpPr txBox="1"/>
          <p:nvPr/>
        </p:nvSpPr>
        <p:spPr>
          <a:xfrm>
            <a:off x="9779701" y="6504441"/>
            <a:ext cx="1727395" cy="3236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4000"/>
              </a:lnSpc>
              <a:spcBef>
                <a:spcPts val="90"/>
              </a:spcBef>
              <a:defRPr sz="1000" spc="10">
                <a:solidFill>
                  <a:srgbClr val="1D1D1B"/>
                </a:solidFill>
                <a:latin typeface="Gilroy Light" panose="00000400000000000000" pitchFamily="50" charset="-52"/>
              </a:defRPr>
            </a:lvl1pPr>
          </a:lstStyle>
          <a:p>
            <a:r>
              <a:rPr dirty="0"/>
              <a:t>Печать </a:t>
            </a:r>
            <a:r>
              <a:rPr dirty="0" err="1"/>
              <a:t>организации</a:t>
            </a:r>
            <a:r>
              <a:rPr dirty="0"/>
              <a:t> </a:t>
            </a:r>
            <a:br>
              <a:rPr lang="ru-RU" dirty="0"/>
            </a:br>
            <a:r>
              <a:rPr dirty="0"/>
              <a:t>(при наличии)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C6AEC67-55F2-4719-911B-4EA6A30B69A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235534" y="5021189"/>
            <a:ext cx="543123" cy="543123"/>
          </a:xfrm>
          <a:prstGeom prst="rect">
            <a:avLst/>
          </a:prstGeom>
        </p:spPr>
      </p:pic>
      <p:sp>
        <p:nvSpPr>
          <p:cNvPr id="37" name="object 135">
            <a:extLst>
              <a:ext uri="{FF2B5EF4-FFF2-40B4-BE49-F238E27FC236}">
                <a16:creationId xmlns:a16="http://schemas.microsoft.com/office/drawing/2014/main" id="{FBC719FD-8FD3-41C5-B050-9B163B8227A0}"/>
              </a:ext>
            </a:extLst>
          </p:cNvPr>
          <p:cNvSpPr txBox="1"/>
          <p:nvPr/>
        </p:nvSpPr>
        <p:spPr>
          <a:xfrm>
            <a:off x="2546222" y="5174042"/>
            <a:ext cx="1634200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000" spc="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Обязательно указание</a:t>
            </a:r>
            <a:r>
              <a:rPr sz="1000" spc="1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контактных</a:t>
            </a:r>
            <a:r>
              <a:rPr sz="1000" spc="15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</a:t>
            </a:r>
            <a:r>
              <a:rPr sz="1000" spc="-10" dirty="0" err="1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данных</a:t>
            </a:r>
            <a:r>
              <a:rPr lang="ru-RU" sz="1000" spc="-10" dirty="0">
                <a:solidFill>
                  <a:srgbClr val="1D1D1B"/>
                </a:solidFill>
                <a:latin typeface="Gilroy Light" panose="00000400000000000000" pitchFamily="50" charset="-52"/>
                <a:cs typeface="Trebuchet MS"/>
              </a:rPr>
              <a:t> уполномоченного лица</a:t>
            </a:r>
            <a:endParaRPr sz="1000" dirty="0">
              <a:latin typeface="Gilroy Light" panose="00000400000000000000" pitchFamily="50" charset="-52"/>
              <a:cs typeface="Trebuchet M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2CF827-1666-44A7-9F7B-17821051FB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968469" y="6404574"/>
            <a:ext cx="423545" cy="423545"/>
          </a:xfrm>
          <a:prstGeom prst="rect">
            <a:avLst/>
          </a:prstGeom>
        </p:spPr>
      </p:pic>
      <p:sp>
        <p:nvSpPr>
          <p:cNvPr id="39" name="object 31">
            <a:extLst>
              <a:ext uri="{FF2B5EF4-FFF2-40B4-BE49-F238E27FC236}">
                <a16:creationId xmlns:a16="http://schemas.microsoft.com/office/drawing/2014/main" id="{E2DAEFE5-6D72-4A6F-825B-E5CFF2B2FAFD}"/>
              </a:ext>
            </a:extLst>
          </p:cNvPr>
          <p:cNvSpPr/>
          <p:nvPr/>
        </p:nvSpPr>
        <p:spPr>
          <a:xfrm rot="10800000" flipV="1">
            <a:off x="7102607" y="6278417"/>
            <a:ext cx="2612977" cy="370553"/>
          </a:xfrm>
          <a:custGeom>
            <a:avLst/>
            <a:gdLst/>
            <a:ahLst/>
            <a:cxnLst/>
            <a:rect l="l" t="t" r="r" b="b"/>
            <a:pathLst>
              <a:path w="2124709" h="290829">
                <a:moveTo>
                  <a:pt x="2124125" y="0"/>
                </a:moveTo>
                <a:lnTo>
                  <a:pt x="398221" y="0"/>
                </a:lnTo>
                <a:lnTo>
                  <a:pt x="0" y="290271"/>
                </a:lnTo>
              </a:path>
            </a:pathLst>
          </a:custGeom>
          <a:ln cap="rnd">
            <a:solidFill>
              <a:srgbClr val="FF725E"/>
            </a:solidFill>
            <a:prstDash val="lgDash"/>
            <a:round/>
            <a:headEnd type="oval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114">
            <a:extLst>
              <a:ext uri="{FF2B5EF4-FFF2-40B4-BE49-F238E27FC236}">
                <a16:creationId xmlns:a16="http://schemas.microsoft.com/office/drawing/2014/main" id="{7C205019-149B-4748-9FD5-3BEA4E56BBB9}"/>
              </a:ext>
            </a:extLst>
          </p:cNvPr>
          <p:cNvSpPr/>
          <p:nvPr/>
        </p:nvSpPr>
        <p:spPr>
          <a:xfrm>
            <a:off x="182089" y="2308553"/>
            <a:ext cx="427864" cy="1276116"/>
          </a:xfrm>
          <a:custGeom>
            <a:avLst/>
            <a:gdLst/>
            <a:ahLst/>
            <a:cxnLst/>
            <a:rect l="l" t="t" r="r" b="b"/>
            <a:pathLst>
              <a:path w="217804" h="649604">
                <a:moveTo>
                  <a:pt x="206870" y="0"/>
                </a:moveTo>
                <a:lnTo>
                  <a:pt x="8699" y="0"/>
                </a:lnTo>
                <a:lnTo>
                  <a:pt x="40601" y="382803"/>
                </a:lnTo>
                <a:lnTo>
                  <a:pt x="175933" y="382803"/>
                </a:lnTo>
                <a:lnTo>
                  <a:pt x="206870" y="0"/>
                </a:lnTo>
                <a:close/>
              </a:path>
              <a:path w="217804" h="649604">
                <a:moveTo>
                  <a:pt x="110197" y="433070"/>
                </a:moveTo>
                <a:lnTo>
                  <a:pt x="66209" y="440809"/>
                </a:lnTo>
                <a:lnTo>
                  <a:pt x="30937" y="464007"/>
                </a:lnTo>
                <a:lnTo>
                  <a:pt x="7729" y="498809"/>
                </a:lnTo>
                <a:lnTo>
                  <a:pt x="0" y="541337"/>
                </a:lnTo>
                <a:lnTo>
                  <a:pt x="1931" y="563573"/>
                </a:lnTo>
                <a:lnTo>
                  <a:pt x="17396" y="602239"/>
                </a:lnTo>
                <a:lnTo>
                  <a:pt x="47484" y="632202"/>
                </a:lnTo>
                <a:lnTo>
                  <a:pt x="87113" y="647671"/>
                </a:lnTo>
                <a:lnTo>
                  <a:pt x="110197" y="649605"/>
                </a:lnTo>
                <a:lnTo>
                  <a:pt x="132403" y="647671"/>
                </a:lnTo>
                <a:lnTo>
                  <a:pt x="170832" y="632202"/>
                </a:lnTo>
                <a:lnTo>
                  <a:pt x="200376" y="602239"/>
                </a:lnTo>
                <a:lnTo>
                  <a:pt x="215597" y="563573"/>
                </a:lnTo>
                <a:lnTo>
                  <a:pt x="217500" y="541337"/>
                </a:lnTo>
                <a:lnTo>
                  <a:pt x="215597" y="519108"/>
                </a:lnTo>
                <a:lnTo>
                  <a:pt x="200376" y="480442"/>
                </a:lnTo>
                <a:lnTo>
                  <a:pt x="170832" y="450477"/>
                </a:lnTo>
                <a:lnTo>
                  <a:pt x="132403" y="435005"/>
                </a:lnTo>
                <a:lnTo>
                  <a:pt x="110197" y="433070"/>
                </a:lnTo>
                <a:close/>
              </a:path>
            </a:pathLst>
          </a:custGeom>
          <a:solidFill>
            <a:srgbClr val="FF725E">
              <a:alpha val="60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4260"/>
              </a:solidFill>
              <a:latin typeface="Gilroy Light" panose="00000400000000000000" pitchFamily="50" charset="-52"/>
            </a:endParaRPr>
          </a:p>
        </p:txBody>
      </p:sp>
      <p:sp>
        <p:nvSpPr>
          <p:cNvPr id="47" name="object 57">
            <a:extLst>
              <a:ext uri="{FF2B5EF4-FFF2-40B4-BE49-F238E27FC236}">
                <a16:creationId xmlns:a16="http://schemas.microsoft.com/office/drawing/2014/main" id="{4EB0150E-92B9-4728-8DF5-414AFB77A58A}"/>
              </a:ext>
            </a:extLst>
          </p:cNvPr>
          <p:cNvSpPr txBox="1"/>
          <p:nvPr/>
        </p:nvSpPr>
        <p:spPr>
          <a:xfrm>
            <a:off x="323043" y="3289418"/>
            <a:ext cx="2837180" cy="3828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sz="12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Оформляется</a:t>
            </a:r>
            <a:r>
              <a:rPr sz="1200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 </a:t>
            </a:r>
            <a:r>
              <a:rPr sz="12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на </a:t>
            </a:r>
            <a:r>
              <a:rPr sz="1200" b="1" spc="-5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бланке</a:t>
            </a:r>
            <a:r>
              <a:rPr sz="1200" b="1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 </a:t>
            </a:r>
            <a:r>
              <a:rPr sz="1200" b="1" spc="-6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претендента</a:t>
            </a:r>
            <a:r>
              <a:rPr sz="12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Noto Sans"/>
              </a:rPr>
              <a:t> </a:t>
            </a:r>
            <a:br>
              <a:rPr lang="ru-RU" sz="12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</a:br>
            <a:r>
              <a:rPr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(при</a:t>
            </a:r>
            <a:r>
              <a:rPr sz="12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 </a:t>
            </a:r>
            <a:r>
              <a:rPr sz="12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Noto Sans"/>
              </a:rPr>
              <a:t>наличии)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Noto Sans"/>
            </a:endParaRPr>
          </a:p>
        </p:txBody>
      </p:sp>
      <p:sp>
        <p:nvSpPr>
          <p:cNvPr id="2" name="Правая круглая скобка 1">
            <a:extLst>
              <a:ext uri="{FF2B5EF4-FFF2-40B4-BE49-F238E27FC236}">
                <a16:creationId xmlns:a16="http://schemas.microsoft.com/office/drawing/2014/main" id="{E394E52B-9D82-4BA9-852B-994A44EFD242}"/>
              </a:ext>
            </a:extLst>
          </p:cNvPr>
          <p:cNvSpPr/>
          <p:nvPr/>
        </p:nvSpPr>
        <p:spPr>
          <a:xfrm>
            <a:off x="5489709" y="3505960"/>
            <a:ext cx="147244" cy="1266039"/>
          </a:xfrm>
          <a:prstGeom prst="rightBracket">
            <a:avLst>
              <a:gd name="adj" fmla="val 125980"/>
            </a:avLst>
          </a:prstGeom>
          <a:ln cap="rnd">
            <a:solidFill>
              <a:srgbClr val="FF725E"/>
            </a:solidFill>
            <a:prstDash val="lgDash"/>
            <a:round/>
            <a:headEnd type="oval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5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Gilroy ExtraBold"/>
        <a:ea typeface=""/>
        <a:cs typeface=""/>
      </a:majorFont>
      <a:minorFont>
        <a:latin typeface="Gilro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947</Words>
  <Application>Microsoft Office PowerPoint</Application>
  <PresentationFormat>Произвольный</PresentationFormat>
  <Paragraphs>157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Verdana</vt:lpstr>
      <vt:lpstr>Calibri</vt:lpstr>
      <vt:lpstr>Trebuchet MS</vt:lpstr>
      <vt:lpstr>Montserrat ExtraBold</vt:lpstr>
      <vt:lpstr>Century Gothic</vt:lpstr>
      <vt:lpstr>Gilroy Light</vt:lpstr>
      <vt:lpstr>Symbol</vt:lpstr>
      <vt:lpstr>Noto Sans</vt:lpstr>
      <vt:lpstr>Tahoma</vt:lpstr>
      <vt:lpstr>Gilroy ExtraBold</vt:lpstr>
      <vt:lpstr>Office Theme</vt:lpstr>
      <vt:lpstr>Презентация PowerPoint</vt:lpstr>
      <vt:lpstr>№1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Инструкциясубсидия на возмещение затрат</dc:title>
  <dc:creator>Марина Дмитриевна  Иванова</dc:creator>
  <cp:lastModifiedBy>Рожко Оюна Жаргаловна</cp:lastModifiedBy>
  <cp:revision>108</cp:revision>
  <dcterms:created xsi:type="dcterms:W3CDTF">2024-05-22T09:11:48Z</dcterms:created>
  <dcterms:modified xsi:type="dcterms:W3CDTF">2024-07-12T17:01:23Z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2024-05-22T00:00:00Z</vt:filetime>
  </property>
  <property fmtid="{D5CDD505-2E9C-101B-9397-08002B2CF9AE}" pid="3" name="Creator">
    <vt:lpwstr>Adobe Illustrator 28.1 (Windows)</vt:lpwstr>
  </property>
  <property fmtid="{D5CDD505-2E9C-101B-9397-08002B2CF9AE}" pid="4" name="LastSaved">
    <vt:filetime>2024-05-22T00:00:00Z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SourceModified">
    <vt:lpwstr>D:20210624083537</vt:lpwstr>
  </property>
</Properties>
</file>