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134995"/>
          </a:xfrm>
          <a:custGeom>
            <a:avLst/>
            <a:gdLst/>
            <a:ahLst/>
            <a:cxnLst/>
            <a:rect l="l" t="t" r="r" b="b"/>
            <a:pathLst>
              <a:path w="12192000" h="3134995">
                <a:moveTo>
                  <a:pt x="0" y="3134867"/>
                </a:moveTo>
                <a:lnTo>
                  <a:pt x="12192000" y="3134867"/>
                </a:lnTo>
                <a:lnTo>
                  <a:pt x="12192000" y="0"/>
                </a:lnTo>
                <a:lnTo>
                  <a:pt x="0" y="0"/>
                </a:lnTo>
                <a:lnTo>
                  <a:pt x="0" y="3134867"/>
                </a:lnTo>
                <a:close/>
              </a:path>
            </a:pathLst>
          </a:custGeom>
          <a:solidFill>
            <a:srgbClr val="663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134867"/>
            <a:ext cx="12192000" cy="3723640"/>
          </a:xfrm>
          <a:custGeom>
            <a:avLst/>
            <a:gdLst/>
            <a:ahLst/>
            <a:cxnLst/>
            <a:rect l="l" t="t" r="r" b="b"/>
            <a:pathLst>
              <a:path w="12192000" h="3723640">
                <a:moveTo>
                  <a:pt x="12191999" y="0"/>
                </a:moveTo>
                <a:lnTo>
                  <a:pt x="0" y="0"/>
                </a:lnTo>
                <a:lnTo>
                  <a:pt x="0" y="3723130"/>
                </a:lnTo>
                <a:lnTo>
                  <a:pt x="12191999" y="3723130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910" y="1929765"/>
            <a:ext cx="3710178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6550" y="1173556"/>
            <a:ext cx="7438898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18" y="2161108"/>
            <a:ext cx="986409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200" spc="175" dirty="0"/>
              <a:t>ИНВЕСТИЦИОННАЯ  </a:t>
            </a:r>
            <a:r>
              <a:rPr sz="7200" spc="120" dirty="0"/>
              <a:t>ПРЕЗЕНТАЦИЯ </a:t>
            </a:r>
            <a:r>
              <a:rPr sz="7200" spc="125" dirty="0"/>
              <a:t> </a:t>
            </a:r>
            <a:r>
              <a:rPr sz="7200" spc="215" dirty="0"/>
              <a:t>ПРОЕКТА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0" y="1493519"/>
            <a:ext cx="829310" cy="843915"/>
          </a:xfrm>
          <a:custGeom>
            <a:avLst/>
            <a:gdLst/>
            <a:ahLst/>
            <a:cxnLst/>
            <a:rect l="l" t="t" r="r" b="b"/>
            <a:pathLst>
              <a:path w="829310" h="843914">
                <a:moveTo>
                  <a:pt x="829055" y="0"/>
                </a:moveTo>
                <a:lnTo>
                  <a:pt x="0" y="8436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5460" y="5682996"/>
            <a:ext cx="1155065" cy="1175385"/>
          </a:xfrm>
          <a:custGeom>
            <a:avLst/>
            <a:gdLst/>
            <a:ahLst/>
            <a:cxnLst/>
            <a:rect l="l" t="t" r="r" b="b"/>
            <a:pathLst>
              <a:path w="1155065" h="1175384">
                <a:moveTo>
                  <a:pt x="1154647" y="0"/>
                </a:moveTo>
                <a:lnTo>
                  <a:pt x="0" y="117500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2035" y="0"/>
            <a:ext cx="1386840" cy="1411605"/>
          </a:xfrm>
          <a:custGeom>
            <a:avLst/>
            <a:gdLst/>
            <a:ahLst/>
            <a:cxnLst/>
            <a:rect l="l" t="t" r="r" b="b"/>
            <a:pathLst>
              <a:path w="1386840" h="1411605">
                <a:moveTo>
                  <a:pt x="1386777" y="0"/>
                </a:moveTo>
                <a:lnTo>
                  <a:pt x="0" y="141122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9892" y="3156966"/>
            <a:ext cx="3912107" cy="37010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7964" y="512063"/>
            <a:ext cx="1877567" cy="3886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7" y="467868"/>
            <a:ext cx="1808987" cy="4922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504" y="493776"/>
            <a:ext cx="1984248" cy="432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533" y="604900"/>
            <a:ext cx="917575" cy="305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spc="-38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9053" y="1074546"/>
            <a:ext cx="40424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430" dirty="0"/>
              <a:t>Описание  </a:t>
            </a:r>
            <a:r>
              <a:rPr spc="370" dirty="0"/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9053" y="3554095"/>
            <a:ext cx="55181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 должен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описание 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продукта/услуги,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описание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существующей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проблемы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потребителей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того, 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предлагаемый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продукт/услуга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ее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решает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7248" y="0"/>
            <a:ext cx="3214751" cy="2992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4843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3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614" y="1780413"/>
            <a:ext cx="25463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Рын</a:t>
            </a:r>
            <a:r>
              <a:rPr spc="310" dirty="0"/>
              <a:t>о</a:t>
            </a:r>
            <a:r>
              <a:rPr spc="30" dirty="0"/>
              <a:t>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66147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оценку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объема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рынка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через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ahoma"/>
                <a:cs typeface="Tahoma"/>
              </a:rPr>
              <a:t>TAM,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SAM,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SOM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описание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положительно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влияющих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компанию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трендов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(при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наличии)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ссылкой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источники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9241" y="0"/>
            <a:ext cx="3532758" cy="2988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3573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2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614" y="1780413"/>
            <a:ext cx="4768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Конк</a:t>
            </a:r>
            <a:r>
              <a:rPr spc="210" dirty="0"/>
              <a:t>у</a:t>
            </a:r>
            <a:r>
              <a:rPr spc="300" dirty="0"/>
              <a:t>ренты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53803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315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 должен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сравнительную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таблицу </a:t>
            </a: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основным</a:t>
            </a:r>
            <a:r>
              <a:rPr sz="2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конкурентам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65" dirty="0">
                <a:solidFill>
                  <a:srgbClr val="FFFFFF"/>
                </a:solidFill>
                <a:latin typeface="Tahoma"/>
                <a:cs typeface="Tahoma"/>
              </a:rPr>
              <a:t>российском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Tahoma"/>
                <a:cs typeface="Tahoma"/>
              </a:rPr>
              <a:t>мировом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рынке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1278" y="0"/>
            <a:ext cx="3490722" cy="2990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678939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21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614" y="1780413"/>
            <a:ext cx="60623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65" dirty="0"/>
              <a:t>Бизне</a:t>
            </a:r>
            <a:r>
              <a:rPr spc="390" dirty="0"/>
              <a:t>с</a:t>
            </a:r>
            <a:r>
              <a:rPr spc="45" dirty="0"/>
              <a:t>-</a:t>
            </a:r>
            <a:r>
              <a:rPr spc="425" dirty="0"/>
              <a:t>модель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705167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 должен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 </a:t>
            </a: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схему, </a:t>
            </a:r>
            <a:r>
              <a:rPr sz="2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раскрывающую </a:t>
            </a:r>
            <a:r>
              <a:rPr sz="2400" spc="275" dirty="0">
                <a:solidFill>
                  <a:srgbClr val="FFFFFF"/>
                </a:solidFill>
                <a:latin typeface="Tahoma"/>
                <a:cs typeface="Tahoma"/>
              </a:rPr>
              <a:t>принципы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получения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доходов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от </a:t>
            </a:r>
            <a:r>
              <a:rPr sz="2400" spc="235" dirty="0">
                <a:solidFill>
                  <a:srgbClr val="FFFFFF"/>
                </a:solidFill>
                <a:latin typeface="Tahoma"/>
                <a:cs typeface="Tahoma"/>
              </a:rPr>
              <a:t>реализации 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продукта/услуги.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25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наличии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отражен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трекшн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Tahoma"/>
                <a:cs typeface="Tahoma"/>
              </a:rPr>
              <a:t>продукта/услуги: </a:t>
            </a: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количество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динамика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клиентской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базы, </a:t>
            </a:r>
            <a:r>
              <a:rPr sz="2400" spc="235" dirty="0">
                <a:solidFill>
                  <a:srgbClr val="FFFFFF"/>
                </a:solidFill>
                <a:latin typeface="Tahoma"/>
                <a:cs typeface="Tahoma"/>
              </a:rPr>
              <a:t>объем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выручки, </a:t>
            </a:r>
            <a:r>
              <a:rPr sz="2400" spc="235" dirty="0">
                <a:solidFill>
                  <a:srgbClr val="FFFFFF"/>
                </a:solidFill>
                <a:latin typeface="Tahoma"/>
                <a:cs typeface="Tahoma"/>
              </a:rPr>
              <a:t>объем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выручки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расчете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одного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клиента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40927" y="0"/>
            <a:ext cx="3251073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3573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24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614" y="1929765"/>
            <a:ext cx="68440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Команда</a:t>
            </a:r>
            <a:r>
              <a:rPr spc="20" dirty="0"/>
              <a:t> </a:t>
            </a:r>
            <a:r>
              <a:rPr spc="370" dirty="0"/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705167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spc="220" dirty="0" smtClean="0">
                <a:solidFill>
                  <a:srgbClr val="FFFFFF"/>
                </a:solidFill>
                <a:latin typeface="Tahoma"/>
                <a:cs typeface="Tahoma"/>
              </a:rPr>
              <a:t>Слайд должен содержать перечень ключевых членов команды, участвующих в проекте, их фото, роли, описание образования, опыта и успешных кейсов (при наличии).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64929" y="0"/>
            <a:ext cx="2727071" cy="2146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54749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11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614" y="1929765"/>
            <a:ext cx="6447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95" dirty="0"/>
              <a:t>Дорожная</a:t>
            </a:r>
            <a:r>
              <a:rPr spc="10" dirty="0"/>
              <a:t> </a:t>
            </a:r>
            <a:r>
              <a:rPr spc="265" dirty="0"/>
              <a:t>карта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67697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5010" algn="just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</a:t>
            </a:r>
            <a:r>
              <a:rPr sz="2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временную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шкалу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описанием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ключевых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этапов </a:t>
            </a:r>
            <a:r>
              <a:rPr sz="2400" spc="-7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проекта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планируемых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шагов</a:t>
            </a:r>
            <a:endParaRPr sz="24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развитию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Tahoma"/>
                <a:cs typeface="Tahoma"/>
              </a:rPr>
              <a:t>продукта/услуги</a:t>
            </a:r>
            <a:r>
              <a:rPr sz="24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компании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7642" y="0"/>
            <a:ext cx="2864357" cy="28655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494155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69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Финансы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721614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график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выручкой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чистой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прибылью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текущему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состоянию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(при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наличии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ретроспективе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период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не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менее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предыдущих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лет),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график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прогнозируемой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4" dirty="0">
                <a:solidFill>
                  <a:srgbClr val="FFFFFF"/>
                </a:solidFill>
                <a:latin typeface="Tahoma"/>
                <a:cs typeface="Tahoma"/>
              </a:rPr>
              <a:t>период</a:t>
            </a:r>
            <a:endParaRPr sz="2400">
              <a:latin typeface="Tahoma"/>
              <a:cs typeface="Tahoma"/>
            </a:endParaRPr>
          </a:p>
          <a:p>
            <a:pPr marL="12700" marR="1049020">
              <a:lnSpc>
                <a:spcPct val="100000"/>
              </a:lnSpc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выручкой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чистой</a:t>
            </a:r>
            <a:r>
              <a:rPr sz="2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прибылью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основании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данных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финансовой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Tahoma"/>
                <a:cs typeface="Tahoma"/>
              </a:rPr>
              <a:t>модели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проекта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5026" y="0"/>
            <a:ext cx="2966974" cy="293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396" y="584073"/>
            <a:ext cx="1623060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spc="171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99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1414" y="1173556"/>
            <a:ext cx="561403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Предложение  </a:t>
            </a:r>
            <a:r>
              <a:rPr spc="420" dirty="0"/>
              <a:t>инвестору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7614" y="3448634"/>
            <a:ext cx="5530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Слайд должен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содержать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информацию </a:t>
            </a: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требуемой </a:t>
            </a:r>
            <a:r>
              <a:rPr sz="2400" spc="265" dirty="0">
                <a:solidFill>
                  <a:srgbClr val="FFFFFF"/>
                </a:solidFill>
                <a:latin typeface="Tahoma"/>
                <a:cs typeface="Tahoma"/>
              </a:rPr>
              <a:t>сумме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инвестиций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структуре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Tahoma"/>
                <a:cs typeface="Tahoma"/>
              </a:rPr>
              <a:t>их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затрат,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также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Tahoma"/>
                <a:cs typeface="Tahoma"/>
              </a:rPr>
              <a:t>информацию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ahoma"/>
                <a:cs typeface="Tahoma"/>
              </a:rPr>
              <a:t>условиях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потенциальной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сделки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373379"/>
            <a:ext cx="1181100" cy="243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60" y="344424"/>
            <a:ext cx="1138427" cy="310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361188"/>
            <a:ext cx="1248156" cy="2727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4172" y="1158239"/>
            <a:ext cx="3165475" cy="5131435"/>
          </a:xfrm>
          <a:custGeom>
            <a:avLst/>
            <a:gdLst/>
            <a:ahLst/>
            <a:cxnLst/>
            <a:rect l="l" t="t" r="r" b="b"/>
            <a:pathLst>
              <a:path w="3165475" h="5131435">
                <a:moveTo>
                  <a:pt x="3165348" y="0"/>
                </a:moveTo>
                <a:lnTo>
                  <a:pt x="0" y="513130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6305" y="0"/>
            <a:ext cx="3655694" cy="2619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229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Georgia</vt:lpstr>
      <vt:lpstr>Tahoma</vt:lpstr>
      <vt:lpstr>Office Theme</vt:lpstr>
      <vt:lpstr>ИНВЕСТИЦИОННАЯ  ПРЕЗЕНТАЦИЯ  ПРОЕКТА</vt:lpstr>
      <vt:lpstr>Описание  проекта</vt:lpstr>
      <vt:lpstr>Рынок</vt:lpstr>
      <vt:lpstr>Конкуренты</vt:lpstr>
      <vt:lpstr>Бизнес-модель</vt:lpstr>
      <vt:lpstr>Команда проекта</vt:lpstr>
      <vt:lpstr>Дорожная карта</vt:lpstr>
      <vt:lpstr>Финансы</vt:lpstr>
      <vt:lpstr>Предложение  инвестору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Grishina Irina</dc:creator>
  <cp:lastModifiedBy>Фатхуллина Гульнара Харисовна</cp:lastModifiedBy>
  <cp:revision>2</cp:revision>
  <dcterms:created xsi:type="dcterms:W3CDTF">2023-03-07T06:37:30Z</dcterms:created>
  <dcterms:modified xsi:type="dcterms:W3CDTF">2023-03-07T06:48:33Z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